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58" r:id="rId5"/>
    <p:sldId id="275" r:id="rId6"/>
    <p:sldId id="276" r:id="rId7"/>
    <p:sldId id="261" r:id="rId8"/>
    <p:sldId id="262" r:id="rId9"/>
    <p:sldId id="263" r:id="rId10"/>
    <p:sldId id="268" r:id="rId11"/>
    <p:sldId id="264" r:id="rId12"/>
    <p:sldId id="265" r:id="rId13"/>
    <p:sldId id="266" r:id="rId14"/>
    <p:sldId id="267" r:id="rId15"/>
    <p:sldId id="269" r:id="rId16"/>
    <p:sldId id="270" r:id="rId17"/>
    <p:sldId id="272" r:id="rId18"/>
    <p:sldId id="273" r:id="rId19"/>
    <p:sldId id="271" r:id="rId20"/>
    <p:sldId id="259" r:id="rId21"/>
    <p:sldId id="274"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7" autoAdjust="0"/>
    <p:restoredTop sz="94660"/>
  </p:normalViewPr>
  <p:slideViewPr>
    <p:cSldViewPr>
      <p:cViewPr varScale="1">
        <p:scale>
          <a:sx n="101" d="100"/>
          <a:sy n="101" d="100"/>
        </p:scale>
        <p:origin x="2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DD9C75-A33E-4646-AEF0-074D6E48DFC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8113C-00E3-4FB5-B377-0D07FE8FE8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DD9C75-A33E-4646-AEF0-074D6E48DFC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8113C-00E3-4FB5-B377-0D07FE8FE8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DD9C75-A33E-4646-AEF0-074D6E48DFC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8113C-00E3-4FB5-B377-0D07FE8FE8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DD9C75-A33E-4646-AEF0-074D6E48DFC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8113C-00E3-4FB5-B377-0D07FE8FE8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DD9C75-A33E-4646-AEF0-074D6E48DFCF}"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8113C-00E3-4FB5-B377-0D07FE8FE8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DD9C75-A33E-4646-AEF0-074D6E48DFCF}"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8113C-00E3-4FB5-B377-0D07FE8FE8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DD9C75-A33E-4646-AEF0-074D6E48DFCF}"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8113C-00E3-4FB5-B377-0D07FE8FE8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DD9C75-A33E-4646-AEF0-074D6E48DFCF}"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8113C-00E3-4FB5-B377-0D07FE8FE8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D9C75-A33E-4646-AEF0-074D6E48DFCF}"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8113C-00E3-4FB5-B377-0D07FE8FE8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DD9C75-A33E-4646-AEF0-074D6E48DFCF}"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8113C-00E3-4FB5-B377-0D07FE8FE88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BDD9C75-A33E-4646-AEF0-074D6E48DFCF}" type="datetimeFigureOut">
              <a:rPr lang="en-US" smtClean="0"/>
              <a:t>1/15/2019</a:t>
            </a:fld>
            <a:endParaRPr lang="en-US"/>
          </a:p>
        </p:txBody>
      </p:sp>
      <p:sp>
        <p:nvSpPr>
          <p:cNvPr id="9" name="Slide Number Placeholder 8"/>
          <p:cNvSpPr>
            <a:spLocks noGrp="1"/>
          </p:cNvSpPr>
          <p:nvPr>
            <p:ph type="sldNum" sz="quarter" idx="11"/>
          </p:nvPr>
        </p:nvSpPr>
        <p:spPr/>
        <p:txBody>
          <a:bodyPr/>
          <a:lstStyle/>
          <a:p>
            <a:fld id="{6F78113C-00E3-4FB5-B377-0D07FE8FE88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78113C-00E3-4FB5-B377-0D07FE8FE88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BDD9C75-A33E-4646-AEF0-074D6E48DFCF}" type="datetimeFigureOut">
              <a:rPr lang="en-US" smtClean="0"/>
              <a:t>1/15/2019</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sdmylife.com/educators/advanced-education-op-portunitie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543800" cy="6172200"/>
          </a:xfrm>
        </p:spPr>
        <p:txBody>
          <a:bodyPr/>
          <a:lstStyle/>
          <a:p>
            <a:pPr algn="ctr"/>
            <a:r>
              <a:rPr lang="en-US" sz="11500" dirty="0">
                <a:effectLst>
                  <a:outerShdw blurRad="38100" dist="38100" dir="2700000" algn="tl">
                    <a:srgbClr val="000000">
                      <a:alpha val="43137"/>
                    </a:srgbClr>
                  </a:outerShdw>
                </a:effectLst>
                <a:latin typeface="Cooper Black" panose="0208090404030B020404" pitchFamily="18" charset="0"/>
              </a:rPr>
              <a:t>Dual Credit</a:t>
            </a:r>
            <a:br>
              <a:rPr lang="en-US" sz="11500" dirty="0">
                <a:effectLst>
                  <a:outerShdw blurRad="38100" dist="38100" dir="2700000" algn="tl">
                    <a:srgbClr val="000000">
                      <a:alpha val="43137"/>
                    </a:srgbClr>
                  </a:outerShdw>
                </a:effectLst>
                <a:latin typeface="Cooper Black" panose="0208090404030B020404" pitchFamily="18" charset="0"/>
              </a:rPr>
            </a:br>
            <a:endParaRPr lang="en-US" sz="11500" dirty="0">
              <a:effectLst>
                <a:outerShdw blurRad="38100" dist="38100" dir="2700000" algn="tl">
                  <a:srgbClr val="000000">
                    <a:alpha val="43137"/>
                  </a:srgbClr>
                </a:outerShdw>
              </a:effectLst>
              <a:latin typeface="Cooper Black" panose="0208090404030B020404" pitchFamily="18" charset="0"/>
            </a:endParaRP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1351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Academic Achievement</a:t>
            </a:r>
          </a:p>
        </p:txBody>
      </p:sp>
      <p:sp>
        <p:nvSpPr>
          <p:cNvPr id="4" name="Content Placeholder 3"/>
          <p:cNvSpPr>
            <a:spLocks noGrp="1"/>
          </p:cNvSpPr>
          <p:nvPr>
            <p:ph sz="half" idx="2"/>
          </p:nvPr>
        </p:nvSpPr>
        <p:spPr>
          <a:xfrm>
            <a:off x="4419600" y="1536192"/>
            <a:ext cx="3657600" cy="5245608"/>
          </a:xfrm>
        </p:spPr>
        <p:txBody>
          <a:bodyPr>
            <a:normAutofit fontScale="62500" lnSpcReduction="20000"/>
          </a:bodyPr>
          <a:lstStyle/>
          <a:p>
            <a:r>
              <a:rPr lang="en-US" dirty="0"/>
              <a:t>Students MUST understand that completing the coursework with a grade lower than a “D” may warrant them to be placed on Academic Probation when entering their post-secondary institution of choice following High School. </a:t>
            </a:r>
          </a:p>
          <a:p>
            <a:endParaRPr lang="en-US" dirty="0"/>
          </a:p>
          <a:p>
            <a:r>
              <a:rPr lang="en-US" dirty="0">
                <a:solidFill>
                  <a:srgbClr val="FF0000"/>
                </a:solidFill>
              </a:rPr>
              <a:t>Obtaining passing grades is CRUCIAL!</a:t>
            </a:r>
          </a:p>
          <a:p>
            <a:pPr marL="114300" indent="0">
              <a:buNone/>
            </a:pPr>
            <a:endParaRPr lang="en-US" dirty="0">
              <a:solidFill>
                <a:srgbClr val="FF0000"/>
              </a:solidFill>
            </a:endParaRPr>
          </a:p>
          <a:p>
            <a:r>
              <a:rPr lang="en-US" dirty="0"/>
              <a:t>Grades will be recorded on students’ transcripts after a copy of the official grade report from the respective institution is received.</a:t>
            </a:r>
          </a:p>
          <a:p>
            <a:pPr marL="114300" indent="0">
              <a:buNone/>
            </a:pPr>
            <a:endParaRPr lang="en-US" dirty="0"/>
          </a:p>
          <a:p>
            <a:r>
              <a:rPr lang="en-US" dirty="0"/>
              <a:t>College credit will be stored online. </a:t>
            </a:r>
          </a:p>
        </p:txBody>
      </p:sp>
      <p:pic>
        <p:nvPicPr>
          <p:cNvPr id="12292" name="Picture 4" descr="http://bronxbaseballdaily.com/wp-content/uploads/2013/09/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392430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53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pPr algn="ctr"/>
            <a:r>
              <a:rPr lang="en-US" b="1" u="sng" dirty="0"/>
              <a:t>Transcription of Credit at Summit High School</a:t>
            </a:r>
          </a:p>
        </p:txBody>
      </p:sp>
      <p:sp>
        <p:nvSpPr>
          <p:cNvPr id="3" name="Content Placeholder 2"/>
          <p:cNvSpPr>
            <a:spLocks noGrp="1"/>
          </p:cNvSpPr>
          <p:nvPr>
            <p:ph sz="half" idx="1"/>
          </p:nvPr>
        </p:nvSpPr>
        <p:spPr>
          <a:xfrm>
            <a:off x="228600" y="2057400"/>
            <a:ext cx="3657600" cy="4590288"/>
          </a:xfrm>
        </p:spPr>
        <p:txBody>
          <a:bodyPr/>
          <a:lstStyle/>
          <a:p>
            <a:r>
              <a:rPr lang="en-US" dirty="0"/>
              <a:t>Students MUST understand that dual credit enrollment grades will be entered onto their high school transcript and will be utilized in calculating GPA and class rank.</a:t>
            </a:r>
          </a:p>
          <a:p>
            <a:endParaRPr lang="en-US" dirty="0"/>
          </a:p>
        </p:txBody>
      </p:sp>
      <p:pic>
        <p:nvPicPr>
          <p:cNvPr id="8194" name="Picture 2" descr="https://lh3.ggpht.com/5VvnPCOfTnJuiCJfcGvpMikfz-5DQxWPbtZ_RYDIELF9CeGZO7Y2RZys1mVjfsHhtbM=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40386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98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457200"/>
            <a:ext cx="8458200" cy="1143000"/>
          </a:xfrm>
        </p:spPr>
        <p:txBody>
          <a:bodyPr/>
          <a:lstStyle/>
          <a:p>
            <a:r>
              <a:rPr lang="en-US" b="1" u="sng" dirty="0"/>
              <a:t>Grade Point Average Implications at Post-Secondary Institute of Choice</a:t>
            </a:r>
          </a:p>
        </p:txBody>
      </p:sp>
      <p:sp>
        <p:nvSpPr>
          <p:cNvPr id="4" name="Content Placeholder 3"/>
          <p:cNvSpPr>
            <a:spLocks noGrp="1"/>
          </p:cNvSpPr>
          <p:nvPr>
            <p:ph sz="half" idx="2"/>
          </p:nvPr>
        </p:nvSpPr>
        <p:spPr>
          <a:xfrm>
            <a:off x="4495800" y="2246930"/>
            <a:ext cx="3657600" cy="4590288"/>
          </a:xfrm>
        </p:spPr>
        <p:txBody>
          <a:bodyPr>
            <a:normAutofit fontScale="85000" lnSpcReduction="20000"/>
          </a:bodyPr>
          <a:lstStyle/>
          <a:p>
            <a:r>
              <a:rPr lang="en-US" dirty="0"/>
              <a:t>Students MUST understand that the grade received will be used in the calculation of their GPA at the postsecondary level once they’ve enrolled.</a:t>
            </a:r>
          </a:p>
          <a:p>
            <a:pPr marL="114300" indent="0">
              <a:buNone/>
            </a:pPr>
            <a:r>
              <a:rPr lang="en-US" dirty="0"/>
              <a:t> </a:t>
            </a:r>
          </a:p>
          <a:p>
            <a:r>
              <a:rPr lang="en-US" dirty="0"/>
              <a:t>Exceptions to this would be in the case of a postsecondary institution who does not allow transfer of the credit.</a:t>
            </a:r>
          </a:p>
          <a:p>
            <a:endParaRPr lang="en-US" dirty="0"/>
          </a:p>
        </p:txBody>
      </p:sp>
      <p:sp>
        <p:nvSpPr>
          <p:cNvPr id="5" name="AutoShape 2" descr="Image result for college gpa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college gpa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http://www.hidayahservices.com/wp-content/uploads/2014/06/college-clip-ar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39" y="2819400"/>
            <a:ext cx="406153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9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534400" cy="1143000"/>
          </a:xfrm>
        </p:spPr>
        <p:txBody>
          <a:bodyPr/>
          <a:lstStyle/>
          <a:p>
            <a:pPr algn="ctr"/>
            <a:r>
              <a:rPr lang="en-US" b="1" u="sng" dirty="0"/>
              <a:t>Grade Implications for </a:t>
            </a:r>
            <a:br>
              <a:rPr lang="en-US" b="1" u="sng" dirty="0"/>
            </a:br>
            <a:r>
              <a:rPr lang="en-US" b="1" u="sng" dirty="0"/>
              <a:t>SDHSAA Eligibility</a:t>
            </a:r>
            <a:br>
              <a:rPr lang="en-US" dirty="0"/>
            </a:br>
            <a:endParaRPr lang="en-US" dirty="0"/>
          </a:p>
        </p:txBody>
      </p:sp>
      <p:sp>
        <p:nvSpPr>
          <p:cNvPr id="3" name="Content Placeholder 2"/>
          <p:cNvSpPr>
            <a:spLocks noGrp="1"/>
          </p:cNvSpPr>
          <p:nvPr>
            <p:ph sz="half" idx="1"/>
          </p:nvPr>
        </p:nvSpPr>
        <p:spPr>
          <a:xfrm>
            <a:off x="381000" y="1905000"/>
            <a:ext cx="3810000" cy="4590288"/>
          </a:xfrm>
        </p:spPr>
        <p:txBody>
          <a:bodyPr/>
          <a:lstStyle/>
          <a:p>
            <a:r>
              <a:rPr lang="en-US" dirty="0"/>
              <a:t>Students MUST understand that grades from and enrollment in dual credit courses will be factored into eligibility requirements for athletics and activities.</a:t>
            </a:r>
          </a:p>
          <a:p>
            <a:endParaRPr lang="en-US" dirty="0"/>
          </a:p>
        </p:txBody>
      </p:sp>
      <p:pic>
        <p:nvPicPr>
          <p:cNvPr id="10242" name="Picture 2" descr="http://media.mwcradio.com/mimesis/2015-01/29/SDHSAA-Logo1_jpg_475x310_q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57400"/>
            <a:ext cx="3193045" cy="355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147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01000" cy="1143000"/>
          </a:xfrm>
        </p:spPr>
        <p:txBody>
          <a:bodyPr/>
          <a:lstStyle/>
          <a:p>
            <a:r>
              <a:rPr lang="en-US" b="1" u="sng" dirty="0"/>
              <a:t>Responsibility for Completion of Course Requirements</a:t>
            </a:r>
          </a:p>
        </p:txBody>
      </p:sp>
      <p:sp>
        <p:nvSpPr>
          <p:cNvPr id="3" name="Content Placeholder 2"/>
          <p:cNvSpPr>
            <a:spLocks noGrp="1"/>
          </p:cNvSpPr>
          <p:nvPr>
            <p:ph sz="half" idx="1"/>
          </p:nvPr>
        </p:nvSpPr>
        <p:spPr>
          <a:xfrm>
            <a:off x="4533025" y="1905000"/>
            <a:ext cx="3657600" cy="4590288"/>
          </a:xfrm>
        </p:spPr>
        <p:txBody>
          <a:bodyPr>
            <a:normAutofit fontScale="92500" lnSpcReduction="10000"/>
          </a:bodyPr>
          <a:lstStyle/>
          <a:p>
            <a:r>
              <a:rPr lang="en-US" dirty="0"/>
              <a:t>Students MUST understand that they are fully responsible for completing the requirements of all dual credit courses. This would include attending dual credit classes even when the local high school classes are not in session.</a:t>
            </a:r>
          </a:p>
          <a:p>
            <a:endParaRPr lang="en-US" dirty="0"/>
          </a:p>
        </p:txBody>
      </p:sp>
      <p:pic>
        <p:nvPicPr>
          <p:cNvPr id="11266" name="Picture 2" descr="http://familypaws.com/fpaw/wp-content/uploads/2013/06/schools_ou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404118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37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b="1" u="sng" dirty="0"/>
              <a:t>What does Dual Credit look like at Summit High School?</a:t>
            </a:r>
          </a:p>
        </p:txBody>
      </p:sp>
      <p:sp>
        <p:nvSpPr>
          <p:cNvPr id="3" name="Content Placeholder 2"/>
          <p:cNvSpPr>
            <a:spLocks noGrp="1"/>
          </p:cNvSpPr>
          <p:nvPr>
            <p:ph sz="half" idx="1"/>
          </p:nvPr>
        </p:nvSpPr>
        <p:spPr>
          <a:xfrm>
            <a:off x="228600" y="1905000"/>
            <a:ext cx="4114800" cy="4590288"/>
          </a:xfrm>
        </p:spPr>
        <p:txBody>
          <a:bodyPr>
            <a:normAutofit fontScale="92500"/>
          </a:bodyPr>
          <a:lstStyle/>
          <a:p>
            <a:r>
              <a:rPr lang="en-US" dirty="0"/>
              <a:t>Online learning environment</a:t>
            </a:r>
          </a:p>
          <a:p>
            <a:r>
              <a:rPr lang="en-US" dirty="0"/>
              <a:t>Coursework completed Independently.</a:t>
            </a:r>
          </a:p>
          <a:p>
            <a:r>
              <a:rPr lang="en-US" dirty="0"/>
              <a:t>Questions should be asked </a:t>
            </a:r>
            <a:r>
              <a:rPr lang="en-US" i="1" dirty="0"/>
              <a:t>by student </a:t>
            </a:r>
            <a:r>
              <a:rPr lang="en-US" dirty="0"/>
              <a:t>to professor by e-mail or phone</a:t>
            </a:r>
            <a:r>
              <a:rPr lang="en-US" i="1" dirty="0"/>
              <a:t>.</a:t>
            </a:r>
            <a:endParaRPr lang="en-US" dirty="0"/>
          </a:p>
          <a:p>
            <a:r>
              <a:rPr lang="en-US" dirty="0"/>
              <a:t>Students are given a period during the day in study hall to work of class</a:t>
            </a:r>
          </a:p>
          <a:p>
            <a:endParaRPr lang="en-US" dirty="0"/>
          </a:p>
        </p:txBody>
      </p:sp>
      <p:pic>
        <p:nvPicPr>
          <p:cNvPr id="13314" name="Picture 2" descr="http://images.clipartpanda.com/lesson-clipart-art_less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291" y="2209800"/>
            <a:ext cx="4469536"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10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Available Courses</a:t>
            </a:r>
          </a:p>
        </p:txBody>
      </p:sp>
      <p:sp>
        <p:nvSpPr>
          <p:cNvPr id="3" name="Content Placeholder 2"/>
          <p:cNvSpPr>
            <a:spLocks noGrp="1"/>
          </p:cNvSpPr>
          <p:nvPr>
            <p:ph sz="half" idx="1"/>
          </p:nvPr>
        </p:nvSpPr>
        <p:spPr>
          <a:xfrm>
            <a:off x="228600" y="1447800"/>
            <a:ext cx="7848600" cy="1981200"/>
          </a:xfrm>
        </p:spPr>
        <p:txBody>
          <a:bodyPr>
            <a:normAutofit/>
          </a:bodyPr>
          <a:lstStyle/>
          <a:p>
            <a:r>
              <a:rPr lang="en-US" dirty="0"/>
              <a:t>Courses available for students to take can be found at the following website:  </a:t>
            </a:r>
            <a:r>
              <a:rPr lang="en-US" dirty="0">
                <a:solidFill>
                  <a:srgbClr val="C00000"/>
                </a:solidFill>
                <a:hlinkClick r:id="rId2"/>
              </a:rPr>
              <a:t>http://www.sdmylife.com/educators/advanced-education-op-portunities/</a:t>
            </a:r>
            <a:endParaRPr lang="en-US" dirty="0">
              <a:solidFill>
                <a:srgbClr val="C00000"/>
              </a:solidFill>
            </a:endParaRPr>
          </a:p>
          <a:p>
            <a:pPr marL="114300" indent="0">
              <a:buNone/>
            </a:pPr>
            <a:endParaRPr lang="en-US" dirty="0">
              <a:solidFill>
                <a:srgbClr val="C00000"/>
              </a:solidFill>
            </a:endParaRPr>
          </a:p>
          <a:p>
            <a:endParaRPr lang="en-US" dirty="0">
              <a:solidFill>
                <a:srgbClr val="C00000"/>
              </a:solidFill>
            </a:endParaRPr>
          </a:p>
        </p:txBody>
      </p:sp>
      <p:sp>
        <p:nvSpPr>
          <p:cNvPr id="5" name="Title 1"/>
          <p:cNvSpPr txBox="1">
            <a:spLocks/>
          </p:cNvSpPr>
          <p:nvPr/>
        </p:nvSpPr>
        <p:spPr>
          <a:xfrm>
            <a:off x="228600" y="33528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b="1" dirty="0"/>
              <a:t>Grading Procedures</a:t>
            </a:r>
          </a:p>
        </p:txBody>
      </p:sp>
      <p:sp>
        <p:nvSpPr>
          <p:cNvPr id="6" name="Content Placeholder 2"/>
          <p:cNvSpPr>
            <a:spLocks noGrp="1"/>
          </p:cNvSpPr>
          <p:nvPr>
            <p:ph sz="half" idx="1"/>
          </p:nvPr>
        </p:nvSpPr>
        <p:spPr>
          <a:xfrm>
            <a:off x="381000" y="4495800"/>
            <a:ext cx="7848600" cy="1981200"/>
          </a:xfrm>
        </p:spPr>
        <p:txBody>
          <a:bodyPr/>
          <a:lstStyle/>
          <a:p>
            <a:r>
              <a:rPr lang="en-US" dirty="0"/>
              <a:t>The courses are post secondary level content with corresponding expectations of the student. </a:t>
            </a:r>
          </a:p>
          <a:p>
            <a:r>
              <a:rPr lang="en-US" dirty="0"/>
              <a:t>HS Students will be graded as any college-level student and held to the same expectations.</a:t>
            </a:r>
          </a:p>
          <a:p>
            <a:pPr marL="114300" indent="0">
              <a:buNone/>
            </a:pPr>
            <a:endParaRPr lang="en-US" dirty="0">
              <a:solidFill>
                <a:srgbClr val="C00000"/>
              </a:solidFill>
            </a:endParaRPr>
          </a:p>
        </p:txBody>
      </p:sp>
    </p:spTree>
    <p:extLst>
      <p:ext uri="{BB962C8B-B14F-4D97-AF65-F5344CB8AC3E}">
        <p14:creationId xmlns:p14="http://schemas.microsoft.com/office/powerpoint/2010/main" val="975839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ctr"/>
            <a:r>
              <a:rPr lang="en-US" b="1" u="sng" dirty="0"/>
              <a:t>Dropping a Dual Credit Course</a:t>
            </a:r>
          </a:p>
        </p:txBody>
      </p:sp>
      <p:sp>
        <p:nvSpPr>
          <p:cNvPr id="3" name="Content Placeholder 2"/>
          <p:cNvSpPr>
            <a:spLocks noGrp="1"/>
          </p:cNvSpPr>
          <p:nvPr>
            <p:ph sz="half" idx="1"/>
          </p:nvPr>
        </p:nvSpPr>
        <p:spPr/>
        <p:txBody>
          <a:bodyPr>
            <a:normAutofit fontScale="77500" lnSpcReduction="20000"/>
          </a:bodyPr>
          <a:lstStyle/>
          <a:p>
            <a:r>
              <a:rPr lang="en-US" dirty="0"/>
              <a:t>First, student should contact Mr. Schmidt to notify them of drop desires.</a:t>
            </a:r>
          </a:p>
          <a:p>
            <a:r>
              <a:rPr lang="en-US" dirty="0"/>
              <a:t>If the student already has a study hall, you must find another Summit High School Class to take.</a:t>
            </a:r>
          </a:p>
          <a:p>
            <a:r>
              <a:rPr lang="en-US" dirty="0"/>
              <a:t>Student MUST abide by the drop policy of the institution providing the course.</a:t>
            </a:r>
          </a:p>
          <a:p>
            <a:r>
              <a:rPr lang="en-US" dirty="0"/>
              <a:t>It is the students’ responsibility to be aware of the “drop with refund” dates.</a:t>
            </a:r>
          </a:p>
          <a:p>
            <a:endParaRPr lang="en-US" dirty="0"/>
          </a:p>
        </p:txBody>
      </p:sp>
      <p:pic>
        <p:nvPicPr>
          <p:cNvPr id="15362" name="Picture 2" descr="http://cdn2.hubspot.net/hubfs/360031/feature_dropcla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28800"/>
            <a:ext cx="35052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689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Withdrawal from a Dual Credit Course</a:t>
            </a:r>
          </a:p>
        </p:txBody>
      </p:sp>
      <p:sp>
        <p:nvSpPr>
          <p:cNvPr id="4" name="Content Placeholder 3"/>
          <p:cNvSpPr>
            <a:spLocks noGrp="1"/>
          </p:cNvSpPr>
          <p:nvPr>
            <p:ph sz="half" idx="2"/>
          </p:nvPr>
        </p:nvSpPr>
        <p:spPr>
          <a:xfrm>
            <a:off x="457200" y="1752600"/>
            <a:ext cx="7543800" cy="4800600"/>
          </a:xfrm>
        </p:spPr>
        <p:txBody>
          <a:bodyPr>
            <a:normAutofit fontScale="70000" lnSpcReduction="20000"/>
          </a:bodyPr>
          <a:lstStyle/>
          <a:p>
            <a:r>
              <a:rPr lang="en-US" dirty="0"/>
              <a:t>First, students should contact Mr. Schmidt to notify of withdrawal desires.</a:t>
            </a:r>
          </a:p>
          <a:p>
            <a:pPr marL="114300" indent="0">
              <a:buNone/>
            </a:pPr>
            <a:endParaRPr lang="en-US" sz="1600" dirty="0"/>
          </a:p>
          <a:p>
            <a:r>
              <a:rPr lang="en-US" dirty="0"/>
              <a:t>Then, student must contact the Dual Credit contact at the university offering the course to complete the withdrawal process.  </a:t>
            </a:r>
          </a:p>
          <a:p>
            <a:pPr marL="114300" indent="0">
              <a:buNone/>
            </a:pPr>
            <a:endParaRPr lang="en-US" sz="1400" dirty="0"/>
          </a:p>
          <a:p>
            <a:r>
              <a:rPr lang="en-US" dirty="0"/>
              <a:t>It is the students’ responsibility to be aware of the withdrawal dates of the institution from which they are taking classes.  </a:t>
            </a:r>
          </a:p>
          <a:p>
            <a:pPr marL="114300" indent="0">
              <a:buNone/>
            </a:pPr>
            <a:endParaRPr lang="en-US" sz="1400" dirty="0"/>
          </a:p>
          <a:p>
            <a:r>
              <a:rPr lang="en-US" dirty="0"/>
              <a:t>Note:  Students who stop attending class without processing an official withdrawal will stay on the course roll and will be assigned an “F” for the course.</a:t>
            </a:r>
          </a:p>
          <a:p>
            <a:pPr marL="114300" indent="0">
              <a:buNone/>
            </a:pPr>
            <a:endParaRPr lang="en-US" sz="1400" dirty="0"/>
          </a:p>
          <a:p>
            <a:r>
              <a:rPr lang="en-US" b="1" dirty="0">
                <a:solidFill>
                  <a:srgbClr val="FF0000"/>
                </a:solidFill>
              </a:rPr>
              <a:t>Under BOR institutions, students are limited to 6 withdrawals in their </a:t>
            </a:r>
            <a:r>
              <a:rPr lang="en-US" sz="2900" b="1" dirty="0">
                <a:solidFill>
                  <a:srgbClr val="FF0000"/>
                </a:solidFill>
              </a:rPr>
              <a:t>undergraduate</a:t>
            </a:r>
            <a:r>
              <a:rPr lang="en-US" b="1" dirty="0">
                <a:solidFill>
                  <a:srgbClr val="FF0000"/>
                </a:solidFill>
              </a:rPr>
              <a:t> career, including DC courses.  Further withdrawals will be assigned a failed grade.  </a:t>
            </a:r>
          </a:p>
          <a:p>
            <a:pPr marL="114300" indent="0">
              <a:buNone/>
            </a:pPr>
            <a:endParaRPr lang="en-US" sz="1400" dirty="0"/>
          </a:p>
          <a:p>
            <a:r>
              <a:rPr lang="en-US" dirty="0"/>
              <a:t>Students who fail a course through the DC program are possibly no longer eligible to participate, absent a showing of good cause.</a:t>
            </a:r>
          </a:p>
        </p:txBody>
      </p:sp>
    </p:spTree>
    <p:extLst>
      <p:ext uri="{BB962C8B-B14F-4D97-AF65-F5344CB8AC3E}">
        <p14:creationId xmlns:p14="http://schemas.microsoft.com/office/powerpoint/2010/main" val="1139552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u="sng" dirty="0"/>
              <a:t>Things for HS Students to Consider…</a:t>
            </a:r>
          </a:p>
        </p:txBody>
      </p:sp>
      <p:sp>
        <p:nvSpPr>
          <p:cNvPr id="3" name="Content Placeholder 2"/>
          <p:cNvSpPr>
            <a:spLocks noGrp="1"/>
          </p:cNvSpPr>
          <p:nvPr>
            <p:ph sz="half" idx="1"/>
          </p:nvPr>
        </p:nvSpPr>
        <p:spPr>
          <a:xfrm>
            <a:off x="4343400" y="1568057"/>
            <a:ext cx="3657600" cy="4590288"/>
          </a:xfrm>
        </p:spPr>
        <p:txBody>
          <a:bodyPr>
            <a:normAutofit fontScale="85000" lnSpcReduction="20000"/>
          </a:bodyPr>
          <a:lstStyle/>
          <a:p>
            <a:r>
              <a:rPr lang="en-US" dirty="0"/>
              <a:t>Classes will require students to study more.</a:t>
            </a:r>
          </a:p>
          <a:p>
            <a:pPr marL="114300" indent="0">
              <a:buNone/>
            </a:pPr>
            <a:endParaRPr lang="en-US" dirty="0"/>
          </a:p>
          <a:p>
            <a:r>
              <a:rPr lang="en-US" dirty="0"/>
              <a:t>Classes will require students to read more.</a:t>
            </a:r>
          </a:p>
          <a:p>
            <a:pPr marL="114300" indent="0">
              <a:buNone/>
            </a:pPr>
            <a:endParaRPr lang="en-US" dirty="0"/>
          </a:p>
          <a:p>
            <a:r>
              <a:rPr lang="en-US" dirty="0"/>
              <a:t>Classes will challenge students to develop and use critical thinking skills and in-depth analysis and comprehension, and to be more responsible for their learning.</a:t>
            </a:r>
          </a:p>
          <a:p>
            <a:pPr marL="114300" indent="0">
              <a:buNone/>
            </a:pPr>
            <a:endParaRPr lang="en-US" dirty="0"/>
          </a:p>
        </p:txBody>
      </p:sp>
      <p:pic>
        <p:nvPicPr>
          <p:cNvPr id="14338" name="Picture 2" descr="http://getlevelten.com/sites/default/files/styles/900x450/public/content/blog/images/pros-and-cons-of-binary-options-trading-robots.png?itok=Tk2gwv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406399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1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76200"/>
            <a:ext cx="7620000" cy="1143000"/>
          </a:xfrm>
        </p:spPr>
        <p:txBody>
          <a:bodyPr/>
          <a:lstStyle/>
          <a:p>
            <a:pPr algn="ctr"/>
            <a:r>
              <a:rPr lang="en-US" b="1" u="sng" dirty="0"/>
              <a:t>What is Dual Credit?</a:t>
            </a:r>
          </a:p>
        </p:txBody>
      </p:sp>
      <p:sp>
        <p:nvSpPr>
          <p:cNvPr id="3" name="Content Placeholder 2"/>
          <p:cNvSpPr>
            <a:spLocks noGrp="1"/>
          </p:cNvSpPr>
          <p:nvPr>
            <p:ph sz="half" idx="1"/>
          </p:nvPr>
        </p:nvSpPr>
        <p:spPr>
          <a:xfrm>
            <a:off x="381000" y="1371600"/>
            <a:ext cx="3657600" cy="4864608"/>
          </a:xfrm>
        </p:spPr>
        <p:txBody>
          <a:bodyPr>
            <a:normAutofit fontScale="85000" lnSpcReduction="20000"/>
          </a:bodyPr>
          <a:lstStyle/>
          <a:p>
            <a:r>
              <a:rPr lang="en-US" sz="2400" dirty="0"/>
              <a:t>Opportunity for HS students to enroll in public post-secondary institutions in SD and earn credits toward HS diploma and post-secondary degree/certificate.</a:t>
            </a:r>
          </a:p>
          <a:p>
            <a:pPr marL="114300" indent="0">
              <a:buNone/>
            </a:pPr>
            <a:endParaRPr lang="en-US" sz="2400" dirty="0"/>
          </a:p>
          <a:p>
            <a:r>
              <a:rPr lang="en-US" sz="2400" dirty="0"/>
              <a:t>Courses are offered by post-secondary faculty, governed by post-secondary institution's policies, and follow the post-secondary institution’s processes for admissions, registration, billing and grade reporting.</a:t>
            </a:r>
          </a:p>
          <a:p>
            <a:pPr marL="114300" indent="0">
              <a:buNone/>
            </a:pPr>
            <a:endParaRPr lang="en-US" sz="2400" dirty="0"/>
          </a:p>
          <a:p>
            <a:r>
              <a:rPr lang="en-US" sz="2400" dirty="0"/>
              <a:t>Available to students in grades 11 and 12.</a:t>
            </a:r>
          </a:p>
        </p:txBody>
      </p:sp>
      <p:pic>
        <p:nvPicPr>
          <p:cNvPr id="1026" name="Picture 2" descr="http://www.mindingthecampus.com/originals/dual_cred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76400"/>
            <a:ext cx="3810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63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7620000" cy="1143000"/>
          </a:xfrm>
        </p:spPr>
        <p:txBody>
          <a:bodyPr/>
          <a:lstStyle/>
          <a:p>
            <a:pPr algn="ctr"/>
            <a:r>
              <a:rPr lang="en-US" b="1" u="sng" dirty="0"/>
              <a:t>How do students register?</a:t>
            </a:r>
          </a:p>
        </p:txBody>
      </p:sp>
      <p:sp>
        <p:nvSpPr>
          <p:cNvPr id="3" name="Content Placeholder 2"/>
          <p:cNvSpPr>
            <a:spLocks noGrp="1"/>
          </p:cNvSpPr>
          <p:nvPr>
            <p:ph sz="half" idx="1"/>
          </p:nvPr>
        </p:nvSpPr>
        <p:spPr>
          <a:xfrm>
            <a:off x="460375" y="1219200"/>
            <a:ext cx="3657600" cy="5093208"/>
          </a:xfrm>
        </p:spPr>
        <p:txBody>
          <a:bodyPr>
            <a:normAutofit fontScale="92500" lnSpcReduction="10000"/>
          </a:bodyPr>
          <a:lstStyle/>
          <a:p>
            <a:r>
              <a:rPr lang="en-US" dirty="0"/>
              <a:t>Step 1:  Meet with Mr. Schmidt to discuss whether you are a good candidate for Dual Credit courses.</a:t>
            </a:r>
          </a:p>
          <a:p>
            <a:pPr marL="114300" indent="0">
              <a:buNone/>
            </a:pPr>
            <a:endParaRPr lang="en-US" dirty="0"/>
          </a:p>
          <a:p>
            <a:r>
              <a:rPr lang="en-US" dirty="0"/>
              <a:t>Step 2:  Complete the registration form for Technical School or SDBOR School.</a:t>
            </a:r>
          </a:p>
          <a:p>
            <a:pPr marL="114300" indent="0">
              <a:buNone/>
            </a:pPr>
            <a:endParaRPr lang="en-US" dirty="0"/>
          </a:p>
          <a:p>
            <a:r>
              <a:rPr lang="en-US" dirty="0"/>
              <a:t>Registration dates will </a:t>
            </a:r>
            <a:r>
              <a:rPr lang="en-US"/>
              <a:t>be announced.  </a:t>
            </a:r>
            <a:endParaRPr lang="en-US" dirty="0"/>
          </a:p>
          <a:p>
            <a:endParaRPr lang="en-US" dirty="0"/>
          </a:p>
          <a:p>
            <a:endParaRPr lang="en-US" dirty="0"/>
          </a:p>
        </p:txBody>
      </p:sp>
      <p:sp>
        <p:nvSpPr>
          <p:cNvPr id="5" name="AutoShape 2" descr="data:image/jpeg;base64,/9j/4AAQSkZJRgABAQAAAQABAAD/2wCEAAkGBxQSEhUUEhQUFhUWGB0ZFBYXGBgYFxcZHxwYGBYcFxwbHCkgGB8lJxscITEiJSkrLjUyGCAzODMvPSgvLisBCgoKDg0OGxAQGywkHyQsLy4sLCwsLCwsLy0sNCwsLCwsLCwsLCwsLCwsLCwsLCwsLCwsLCwsLCwsLCwsLCwsLP/AABEIAIEAsQMBIgACEQEDEQH/xAAcAAABBQEBAQAAAAAAAAAAAAAAAQQFBgcDAgj/xABJEAACAQMCAgYFBgoIBgMAAAABAgMABBESIQUxBhMiQVFhBzJxgZEUI0KhsdIWM1JicoKSlMHhFSQ0U5Oi0fBDc4SywtMlVIP/xAAaAQACAwEBAAAAAAAAAAAAAAAAAwECBAUG/8QAKBEAAgIBBAECBwEBAAAAAAAAAAECAxEEEiExQRNRBSJSYZGhsfAy/9oADAMBAAIRAxEAPwDcaKKKACiiigAooooAKQ0teXbHOgCM45x6CzTXcSBAfVHNnPgijdj7Kqg9JSswKWkpjP0iyLJjxEZ+wkGqnxS66+6uJtWvMhWNu4RrhVCH8nIY7cySa41z7tY4y2xR1aNBGUd0mXe79JEOP6vFLM3eGHVKp8GZhz9gNd+j3TlZ5Vhmh6h3yIsSCRGIBOnOlSGwCcY7udZ9POqDLsFB2Gogb++mny8GaMROokj+eVlIbSykAal5EHJ2yDUQ1c3LlcEz0Fahw8vwb8DXqq70J4615AXkULJHI0T6c6WK4Opc7gEEbdxyKsVdBPPJymmnhhRRRUkBRRRQAUUZpM0ALRSA0tABRRRQAUUUUAFFFFABRRRQAhqrekqRxw+bRyJRZTnGImdVlOe7sk58s1aahulnFo7W2klmXWuNIj2+cZuyE327Wcb+dQ+gTSeWZOBjYYG2MeQ8KbcRl0xtzyRpUDmzNsoHmTt76bcIutQl1BI8SkLGGZgiaVIAZ9yNzgn2U9gtWupFgjxuVMkhIxGoYN49pzg4A9prjKpqzDPQrUQnTvT7QxNu3DXVmigknd1iaE6FTqgit1nbUsxYllLggArg5ppYX1xcS9eVVbc5ijKxqiLIe3iPA7a5TGSc5PurReP8a0XBtpVISaE9QY16yaSTI1BVIKjTkHDA5591VbpSVSGC0jLag4ubgSaTpY9pUcJhV1Hmq4GAT377t6ksM487FT87fCNQ9HsSrw+30LpBTUc7lmJJdids6j2s+dWSq/0L46l5bq6qI2QmOSMbhGXuH5uMEeRqwVrXRm3buUFITS1yuGIUlRkgHA8TjapArXGOmaRTGCKJpnT8aQyqkZwCFLHm2DnSAfPFR8vpAZsrDZyl15iV1jT3MNWr3D4VmvEbqRra5LOyyMGkuSoXrBO4J6pEG6qpADHBIXB78h/0W45HPbw6nVZNIUqxAJI7OVyd84rn6i+6Ccorg1VVQk8Mvlv6Q1TPyu3eEAEmRGE0Y8mIAZfaVx571yT0mRTL/U4XlbALCQiFVB9XUSCTnmMAjbcioY8t9xyx41nSRdTIFbstBKAxXGdOQw0nwII29tRptXK6D+pGqvQRnu56Wfwbv0a6Vrct1UkZhnA1dWTqVl2y0b4GsDIzsCM8qsgNZDeuyGORCA8c0ZTu3LqjL+sHZffWurWjS3u2GX2Ybq9ksHqikorSJFooooAKKKKACiiigBDWT+mLiebm2thkkI0xUZLEkmOPAHdtIc91arNKFBJIAAJJOwAG5JrE+IX/AMtunvNJAZVjgBG/UqWIJHcXLE48MedMqp9WW0HV6qcSr3UUhZVNuCWB06mTbAyc4zj+daL0H4FH/R0XZwZsXBZdisjYKlT3FRgD35BBIqjS3rGZGQA7tGq5OWTKmSQEbIFIxvscVo3QS4zaCMntQM0RHLZTmP8AyMppGu00aYZh1kbpNLXS2o/0qHTfiN5bziNJ5JESJJNWmGN11O6bsFO2F3KgGoEEo2mRSjtk5JLCQ8yQ59Y/XUt01vHknuSgGnItjIcnQqoctgHca5CM91LAqzRAOu/J1PNXXY+zHcR7afToVbUvDwJ1ekjqE4tv7Fq9EE5E9yncyI4HmCyE/DTWpVifo/ma14lGsjAwyo0SyE76zpaNX7snSyg95IHPntStSvTlX8shdFc661CXaPVVf0g3c0Nt1sMhj0Opk0hTI6nshItQI1liuARvy2zVoqu9O7aWSxnEIVpAuoI6CRX0nUUKn8rGM86kaZ/xHoCz3cd5kXEmCZkuTpEjldK6tC6QEGldIH0Odc4OgptLJ9EzrOpeTMa6ozvsBEysdhyCkE7b1aei0gW1jBmjlOCSyHsgEkhVySQFBCjJztvUX0vc3cTx2Vz89ARJIkLZYqQQBlT630gueY351z3Obe19G1QilldkDwmWZZCkgmHZLET6OsQhwik6FUBX7RA39Xma48V4akl3ATsdLMwH0gmkpq8cEindncW0cZdZECHd3ZssWAwesLHVqGMYO4xinsHRu4nRL+NWLDKxW7YRpLdhux1erIWw6gkDAAIyaywhOdspVrCw/wAjHNQik3yd+HWpuLyCDHZU/KJiRkaYyAi58S7Kf1D4Vqi1nXQ6wvReGXqOpgKBJjMB1jaSxQRBH23Y5J2OBgVowro6Sp11JPvyY757ptoWiiitGBQUUUVIBRRRQAUhNLXKaUKMkgDzOPbQBRvSVxpWjW0jYEzjMxU+rCDhhkctZGj3P4VnfEeLRQggsNWCFRcFtWOyuBvk7Yr1cSRQXlzHr7LyloXZjpKE50KTsMMX2/OFOZ7WOTBdFbG4JH2Gupp69tb29s0Vr5eOxhZWoeCFkbDqg0uPHADBh9IE8x/Gu/Bulph66WNQ7qCk0WcYdciOQHvUHOe/Hmu/mHhxhH9XOFySY3yVyeek+svxPsqt8QlEcpATRMdkQYPWB89nb1wSWAP5y55VTUpbEprjyDbRNWsPWx9UH1RjPXSKfxzklnCnwJO59wpuvFOrnlwuqN3CgJln1KgUkKOa8gT5VJtwW6t4oVMZghACM+UaQMeWRkhAx2ycnLDlXW1tI4AdKhBzZjjJ82b+dXrasinW+v8AYBxk/seLGaSVT10XV5HIuCT8OX2/CtG6DdJ2kb5LPvIqlopP7xBgEN+euRk8iCD41nXy/UMwxyz474o2dP21Gn4Gp/ojMkMouJ4b1pQCI447aXQgI7ZLEDWx8cAAchzJXqpV7cZyyLGmjXc014hfRwxtJM6xxruzscKBy3J+FZ/0z9I/UQHFndgyHQpcdTsc6iDuwYDltVJ4J0mvLtVtO3JC0sWiS4UkkpIspUPjBbSjbEEbbadhXOysZEpZeDYpejFjcYka1t5NYB19Wp1d4Ocb/wA6o/pMabh0kElhDHGsuYXKJqyeaAxjYkYOG8yKjLniF4jSWjXDxxQHRGkSiNmhx80zOcscjA7ONwR3VXL6TqzJJrmbqYyAXlkkHWyEKmnW5AYKSfYwqOGhtUG549iM4ZaXL3Iv5IVlaN9cglAAlKjDqqgY2PI7b4r6O4HxOO6giniOUlUMvlkbg+BB2I8qw3hnS62CohDxrgKC2CoAA5kE9xHvNcuDcYuOHm3ktndkmUkwM3zLdolzvuhK4IK9+fE1Jp1dEIw3wecdn0OBXqono1xyO8gWaI89mU+sjDZlYeI/nUrmpMCFooooAKKKKACkJoJqD43xwRusEe8zgnHMRoMZd/jgDvJ8jUMDjx/jkikw2qq030ncHqoc8i+PWbvCDfxI51UeJcDj0PNfyy3JjVnZmdlRVALMEjjIUciN8nzqyMc5J9p8T7ao3pOiupfk8VpE0jMZS4BABUJoZSCRqBDk48qVucnwMxhDix4Pwq6RdMcRLhcqXcMCy6wh7XPAJwPCnn4F20anqmmhxvlZWcAc/Vl1Lgez31n/AEH4HeW99bfKoZY42L4140mQRS6SBnuTPwrUuLzRloYJGVRcPobJwDGAWlGe7UOx49urOUoy4YJ4RCcP6JXcluk6tE+tSwRlaJ9OTo3GRqIwcYG5qL6JX9p1c3yuHFyz5kjmj3ERIjiI1DaLYamxgFiTtWzRTofVZcd2CMY91R/HuBQ3kZWQAN9GVcdYh3wVJ9p2OQQSCMGm22TtjtkwVjRjo46sjG0nea1tnlEbKQHkTdezHIc6QGxqU6iAQynSamrLo3CL05DSiOabS0rGTIRIEAI9XZpHPLmBVk4b6N4InSSW4mlZNHrlAraAVwygYYEHG++AN6Z8AlLu5yCBqbP50s00nPv7HVfVS/8AmOERubZNooAwAAPAbD3UpoppxW3MkMkahCXQqBIpZN/y1HMeVZ12MK90l4hw25X5PPOrnVkJCzO+ofmxhs432II8qheE2L2bLLbKRG07xot2HUboDEV2HUljrj1acHUMjvphF0BvYbmOeP5I2hlY6AImODuFBTQvlirrxHijSK0d5YSi3P4yQPHKqgHKsVjbrNjg5AyMZq0uOFygil5G3SDF3avcRKUubZW1ROBrBAy0Ug7wfWVhtyIzvmG6PWaSSWcRAkVg1zKTuHIQ9rzy8inHgB4VMjoxKJI7mzvGZQuFWYCVJIjyQuO0y+BbJFeOg/CpIrm6Mq6AmhIkzrVFYdc4jfA1LlhjO4wB3VRWKMGkaq5NZyuWcunvRe0aJSII1mklRVZAUOM6pCdJGQFDc/Kq/wBK7VUgiZFAWGVdIHcrZQj/ADCrRxu6628KjdbddPl1jgM3vC6R+sahuk6g2s2e5CR7Rgj66dTHFeGbY6eMtJZnyn+hOgvGTaXi5OIZyI5RnYPyif49k/pDwrbVNfOE8etSuSCQcEcwe7Fb50Xv/lFpbzd8kSM36WBq+vNRRLKweQ+HXOcHB9olaKSinnQyeqQ0tMON8US1heaQ9lBnA3LH6KqO8k7AedBIy6TdIFtUGAXnkysEK7vI3l4KNsscAeNVvg3DWj1yzNruJsGZ+7YdlE/MXfHiSTRwaGVtVxdf2iX1l7ok+jEvgBnc95Jz3Yk6TOzwMjEKY316kMsDSEKrMyajsqsynTknlk4HvFP65zQq6lXUMp2IIBBHmCKUngt08kHxy6Wa+sY4nV+rMssoVgdC9WYk1Y2XJc48cHwqT4vw5biGSF9hIhXVhSVB7xqGK6WVhFCumGNI18EUKPgAKcCrSlkl8vJAJwAqNo7A7YBNoAfeUkFef6Ecf8CyPft8oiB+EhxUzxKUJFKx5LG5O+DgKScHu9tVa1tYYIpNcUzCGJGCC8uVll1CMmVRr0dXlyCQdtByKvGUn5FvCJFuHNj+w2TeJea4b7YiaecBsHiEmtIkMjgrHDq6tEVEjRV1KpwAmeQ51FXDQ4bRZ3zERCQKbq7GoOq9Xhg+n120EasjGrlvTGWdo0y3D7kMIppGhaa8duw+mMGQSaVDBXOO0dhtggmzTYZReMHwpMfyqmtfWgZUNhclnlRBia6wUeMOJMlsYydOM523xTbhYVjExtWtJlvVRPnp3EkYWQuQHOCMIe4+6qenwTuL3RikFeqWWIsWDQsz22MMcvAxxGxPMof+Ex8hpPMjvol6UQxqxm1RSAZ6qRSHY42WMjKyE8hoJ51KV5Zc+6qOKbyXjNrgoXBLgsj61ZJg7G4RvWWRjrOfEHIx5Yrl0qbFpKPEBf2mVP41PdKLQIwul2wAlx5x/RY/oHH6pbwqs9Mn+ZRe5p4wfdqb7VFa004nXWqUtDN+VFkUDj3VsXowP/x0I/JMij2CRwKxzNbN6NYyOGWxP0kL/tszj6jWfTds8J8Jy5SZZ6KTNFazt4FJrKeN9KoZ7xuukKQWkhWOLRIxlmGzSOFU9leSg8zk42BrVTWM23ETcGSQjBaWXI5YxIygfVS7JYRaKyyWPTi07mnPstp/uUo6b2vhcfu033Kjs16zWfch20kvwxtvC4/d5fu0fhjbeFx+7y/dqNGaKjcg2kl+GNt4XH7vN9yl/DK28Zx/08/3Ki80VO5BtJC46U2cqPG7y6XUq+YLheywKnnH4Gm9txm2ChRxG6AUADLMoAG2N4abk0VKnjohxJBeM23dxWUe25jH2rXdLpH9Tic3uuIW+1ahigPMZ91c2tIyMMiEeag/aKn1CNhPESd3FLj9q3/9dIlipljlmvJZzEWaMSSR6QzKUJwqjfDGq2eEW55wQf4Uf3a8/wBDW3/14P8ACT7tHqBsL+J17mHxFeg4PIiqAvCYAMdRDj/lr/pSrwqEcoYx+qKplE4ZoGaM1QRw2L+7T4Uh4bF/dr9f+tTlBhl8lRWUqwyGGCDyIOxHwzWW8ZjZIJoH3a1lj0Md8xF1MRz+i2nPkalTwyH8gfFv9arfGEWJ7hEA+dMCKuSeWXc7+AH1imVyXRdT2QmpdOL/AILJGzdhN3chE/SYhVz7zX0JwiyEEMUK+rFGqD2KoUfZWU+jTgpnu+uYfN2+4PjMRhfbpUknzZa2EVaiOInF+G07KsvyGKKWinHQPJrEvSFYy8NldrdiIZSZe1EXRGZu2NYIC5PawfOtupGXPMCoayiGvYwH+lo+Rv4M+KhPsLGmF7xaTWi29wZs6tQjiDlSANPqqee/wr6HSxjByI0B8Qqg/ZXVYgOQA91UVaGbz5ttTxeQAiK4O24+TgYPh2lGaeR8O403KC498UI+2voiitG+P0oXz7s+epOE8cA/ETfsQH6ga4GbiEf9oWeI4By1uNPLtZYKQADnmRX0ZikIqrcW87UHOOz5wi4tM/qXCn2JGfsFebPilyy5Mw9ZhtGmNiR4eVb5xTo1aXP4+3hk/OKLrHsbGoe41Ur70UW2D8mllg79ORImfY+4HsIpidLfMRbVmOJGbTcUuQDiRNgTvGP4GnljcXLxo5mj7Sg46o7ZGfy6keN+jviMSuI1hnGlgrRsUfJGN0fb4MablZIFVZbe5iwAO1CxA27ympceeardCrjYiapWc72JruP72I//AJH79L11z+VB+ww/8jXFOLwMdImj1eBYA+PI717ueIIiF9QIHIKQSSdlA35knFIdcfYduZ3tHuZHYZgVI0Lyytr0ou+nbvJwdvAE1L8N4LeSRpIzQR6xkKVkJAPLVywcb47uVdLKyAEVrIyZbF1fHUN8MBFEDt2dQUeaxN+VUz0m6Rx2sQIKPI7aIl1Lgsd8tvsqjJPs2rJNvOIo0wisZbKB0k4lPaT9T8xI2guxGtQu2oKefaI7XsrjwzjVzOSFhgyqqxzI4HazgbIfCuPEmheKVZJEllk1OxyC7yY9YAb7cgByAxTzodYXDaytpcNqEYU6NAIC75MhUAZJrQ4YXQhSe7vgOI8VuIQmuCE620Lolf1sE76oxtsabcH4VNe3TaVXrmAyVJKQx406mJ7zjwycYHfi8xejya5aNrtxCiNqEcLanO2O25AC7EjCg8+dXzg3BYLVNEEaoOZI3LHxcndj5mpjWIvg7Htz8v7F4DwmO1hSGPko3PezHdmbzJ3qSpBS00slhYQUUUUEhRRRQAUUUUAFFFFABRRRQAUGiigBDXg9/spKKAKb0o/FS/77xWA9LvWX/mD7KKKAIuf1n9i/9xqW6L+v7/4GkoqrLeDfehX4lf8AfhV0PdSUVJB0FFFFSQFFFFABRRRQB//Z"/>
          <p:cNvSpPr>
            <a:spLocks noChangeAspect="1" noChangeArrowheads="1"/>
          </p:cNvSpPr>
          <p:nvPr/>
        </p:nvSpPr>
        <p:spPr bwMode="auto">
          <a:xfrm>
            <a:off x="155575" y="-738188"/>
            <a:ext cx="2114550" cy="1543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hQUFhUWGB0ZFBYXGBgYFxcZHxwYGBYcFxwbHCkgGB8lJxscITEiJSkrLjUyGCAzODMvPSgvLisBCgoKDg0OGxAQGywkHyQsLy4sLCwsLCwsLy0sNCwsLCwsLCwsLCwsLCwsLCwsLCwsLCwsLCwsLCwsLCwsLCwsLP/AABEIAIEAsQMBIgACEQEDEQH/xAAcAAABBQEBAQAAAAAAAAAAAAAAAQQFBgcDAgj/xABJEAACAQMCAgYFBgoIBgMAAAABAgMABBESIQUxBhMiQVFhBzJxgZEUI0KhsdIWM1JicoKSlMHhFSQ0U5Oi0fBDc4SywtMlVIP/xAAaAQACAwEBAAAAAAAAAAAAAAAAAwECBAUG/8QAKBEAAgIBBAECBwEBAAAAAAAAAAECAxEEEiExQRNRBSJSYZGhsfAy/9oADAMBAAIRAxEAPwDcaKKKACiiigAooooAKQ0teXbHOgCM45x6CzTXcSBAfVHNnPgijdj7Kqg9JSswKWkpjP0iyLJjxEZ+wkGqnxS66+6uJtWvMhWNu4RrhVCH8nIY7cySa41z7tY4y2xR1aNBGUd0mXe79JEOP6vFLM3eGHVKp8GZhz9gNd+j3TlZ5Vhmh6h3yIsSCRGIBOnOlSGwCcY7udZ9POqDLsFB2Gogb++mny8GaMROokj+eVlIbSykAal5EHJ2yDUQ1c3LlcEz0Fahw8vwb8DXqq70J4615AXkULJHI0T6c6WK4Opc7gEEbdxyKsVdBPPJymmnhhRRRUkBRRRQAUUZpM0ALRSA0tABRRRQAUUUUAFFFFABRRRQAhqrekqRxw+bRyJRZTnGImdVlOe7sk58s1aahulnFo7W2klmXWuNIj2+cZuyE327Wcb+dQ+gTSeWZOBjYYG2MeQ8KbcRl0xtzyRpUDmzNsoHmTt76bcIutQl1BI8SkLGGZgiaVIAZ9yNzgn2U9gtWupFgjxuVMkhIxGoYN49pzg4A9prjKpqzDPQrUQnTvT7QxNu3DXVmigknd1iaE6FTqgit1nbUsxYllLggArg5ppYX1xcS9eVVbc5ijKxqiLIe3iPA7a5TGSc5PurReP8a0XBtpVISaE9QY16yaSTI1BVIKjTkHDA5591VbpSVSGC0jLag4ubgSaTpY9pUcJhV1Hmq4GAT377t6ksM487FT87fCNQ9HsSrw+30LpBTUc7lmJJdids6j2s+dWSq/0L46l5bq6qI2QmOSMbhGXuH5uMEeRqwVrXRm3buUFITS1yuGIUlRkgHA8TjapArXGOmaRTGCKJpnT8aQyqkZwCFLHm2DnSAfPFR8vpAZsrDZyl15iV1jT3MNWr3D4VmvEbqRra5LOyyMGkuSoXrBO4J6pEG6qpADHBIXB78h/0W45HPbw6nVZNIUqxAJI7OVyd84rn6i+6Ccorg1VVQk8Mvlv6Q1TPyu3eEAEmRGE0Y8mIAZfaVx571yT0mRTL/U4XlbALCQiFVB9XUSCTnmMAjbcioY8t9xyx41nSRdTIFbstBKAxXGdOQw0nwII29tRptXK6D+pGqvQRnu56Wfwbv0a6Vrct1UkZhnA1dWTqVl2y0b4GsDIzsCM8qsgNZDeuyGORCA8c0ZTu3LqjL+sHZffWurWjS3u2GX2Ybq9ksHqikorSJFooooAKKKKACiiigBDWT+mLiebm2thkkI0xUZLEkmOPAHdtIc91arNKFBJIAAJJOwAG5JrE+IX/AMtunvNJAZVjgBG/UqWIJHcXLE48MedMqp9WW0HV6qcSr3UUhZVNuCWB06mTbAyc4zj+daL0H4FH/R0XZwZsXBZdisjYKlT3FRgD35BBIqjS3rGZGQA7tGq5OWTKmSQEbIFIxvscVo3QS4zaCMntQM0RHLZTmP8AyMppGu00aYZh1kbpNLXS2o/0qHTfiN5bziNJ5JESJJNWmGN11O6bsFO2F3KgGoEEo2mRSjtk5JLCQ8yQ59Y/XUt01vHknuSgGnItjIcnQqoctgHca5CM91LAqzRAOu/J1PNXXY+zHcR7afToVbUvDwJ1ekjqE4tv7Fq9EE5E9yncyI4HmCyE/DTWpVifo/ma14lGsjAwyo0SyE76zpaNX7snSyg95IHPntStSvTlX8shdFc661CXaPVVf0g3c0Nt1sMhj0Opk0hTI6nshItQI1liuARvy2zVoqu9O7aWSxnEIVpAuoI6CRX0nUUKn8rGM86kaZ/xHoCz3cd5kXEmCZkuTpEjldK6tC6QEGldIH0Odc4OgptLJ9EzrOpeTMa6ozvsBEysdhyCkE7b1aei0gW1jBmjlOCSyHsgEkhVySQFBCjJztvUX0vc3cTx2Vz89ARJIkLZYqQQBlT630gueY351z3Obe19G1QilldkDwmWZZCkgmHZLET6OsQhwik6FUBX7RA39Xma48V4akl3ATsdLMwH0gmkpq8cEindncW0cZdZECHd3ZssWAwesLHVqGMYO4xinsHRu4nRL+NWLDKxW7YRpLdhux1erIWw6gkDAAIyaywhOdspVrCw/wAjHNQik3yd+HWpuLyCDHZU/KJiRkaYyAi58S7Kf1D4Vqi1nXQ6wvReGXqOpgKBJjMB1jaSxQRBH23Y5J2OBgVowro6Sp11JPvyY757ptoWiiitGBQUUUVIBRRRQAUhNLXKaUKMkgDzOPbQBRvSVxpWjW0jYEzjMxU+rCDhhkctZGj3P4VnfEeLRQggsNWCFRcFtWOyuBvk7Yr1cSRQXlzHr7LyloXZjpKE50KTsMMX2/OFOZ7WOTBdFbG4JH2Gupp69tb29s0Vr5eOxhZWoeCFkbDqg0uPHADBh9IE8x/Gu/Bulph66WNQ7qCk0WcYdciOQHvUHOe/Hmu/mHhxhH9XOFySY3yVyeek+svxPsqt8QlEcpATRMdkQYPWB89nb1wSWAP5y55VTUpbEprjyDbRNWsPWx9UH1RjPXSKfxzklnCnwJO59wpuvFOrnlwuqN3CgJln1KgUkKOa8gT5VJtwW6t4oVMZghACM+UaQMeWRkhAx2ycnLDlXW1tI4AdKhBzZjjJ82b+dXrasinW+v8AYBxk/seLGaSVT10XV5HIuCT8OX2/CtG6DdJ2kb5LPvIqlopP7xBgEN+euRk8iCD41nXy/UMwxyz474o2dP21Gn4Gp/ojMkMouJ4b1pQCI447aXQgI7ZLEDWx8cAAchzJXqpV7cZyyLGmjXc014hfRwxtJM6xxruzscKBy3J+FZ/0z9I/UQHFndgyHQpcdTsc6iDuwYDltVJ4J0mvLtVtO3JC0sWiS4UkkpIspUPjBbSjbEEbbadhXOysZEpZeDYpejFjcYka1t5NYB19Wp1d4Ocb/wA6o/pMabh0kElhDHGsuYXKJqyeaAxjYkYOG8yKjLniF4jSWjXDxxQHRGkSiNmhx80zOcscjA7ONwR3VXL6TqzJJrmbqYyAXlkkHWyEKmnW5AYKSfYwqOGhtUG549iM4ZaXL3Iv5IVlaN9cglAAlKjDqqgY2PI7b4r6O4HxOO6giniOUlUMvlkbg+BB2I8qw3hnS62CohDxrgKC2CoAA5kE9xHvNcuDcYuOHm3ktndkmUkwM3zLdolzvuhK4IK9+fE1Jp1dEIw3wecdn0OBXqono1xyO8gWaI89mU+sjDZlYeI/nUrmpMCFooooAKKKKACkJoJqD43xwRusEe8zgnHMRoMZd/jgDvJ8jUMDjx/jkikw2qq030ncHqoc8i+PWbvCDfxI51UeJcDj0PNfyy3JjVnZmdlRVALMEjjIUciN8nzqyMc5J9p8T7ao3pOiupfk8VpE0jMZS4BABUJoZSCRqBDk48qVucnwMxhDix4Pwq6RdMcRLhcqXcMCy6wh7XPAJwPCnn4F20anqmmhxvlZWcAc/Vl1Lgez31n/AEH4HeW99bfKoZY42L4140mQRS6SBnuTPwrUuLzRloYJGVRcPobJwDGAWlGe7UOx49urOUoy4YJ4RCcP6JXcluk6tE+tSwRlaJ9OTo3GRqIwcYG5qL6JX9p1c3yuHFyz5kjmj3ERIjiI1DaLYamxgFiTtWzRTofVZcd2CMY91R/HuBQ3kZWQAN9GVcdYh3wVJ9p2OQQSCMGm22TtjtkwVjRjo46sjG0nea1tnlEbKQHkTdezHIc6QGxqU6iAQynSamrLo3CL05DSiOabS0rGTIRIEAI9XZpHPLmBVk4b6N4InSSW4mlZNHrlAraAVwygYYEHG++AN6Z8AlLu5yCBqbP50s00nPv7HVfVS/8AmOERubZNooAwAAPAbD3UpoppxW3MkMkahCXQqBIpZN/y1HMeVZ12MK90l4hw25X5PPOrnVkJCzO+ofmxhs432II8qheE2L2bLLbKRG07xot2HUboDEV2HUljrj1acHUMjvphF0BvYbmOeP5I2hlY6AImODuFBTQvlirrxHijSK0d5YSi3P4yQPHKqgHKsVjbrNjg5AyMZq0uOFygil5G3SDF3avcRKUubZW1ROBrBAy0Ug7wfWVhtyIzvmG6PWaSSWcRAkVg1zKTuHIQ9rzy8inHgB4VMjoxKJI7mzvGZQuFWYCVJIjyQuO0y+BbJFeOg/CpIrm6Mq6AmhIkzrVFYdc4jfA1LlhjO4wB3VRWKMGkaq5NZyuWcunvRe0aJSII1mklRVZAUOM6pCdJGQFDc/Kq/wBK7VUgiZFAWGVdIHcrZQj/ADCrRxu6628KjdbddPl1jgM3vC6R+sahuk6g2s2e5CR7Rgj66dTHFeGbY6eMtJZnyn+hOgvGTaXi5OIZyI5RnYPyif49k/pDwrbVNfOE8etSuSCQcEcwe7Fb50Xv/lFpbzd8kSM36WBq+vNRRLKweQ+HXOcHB9olaKSinnQyeqQ0tMON8US1heaQ9lBnA3LH6KqO8k7AedBIy6TdIFtUGAXnkysEK7vI3l4KNsscAeNVvg3DWj1yzNruJsGZ+7YdlE/MXfHiSTRwaGVtVxdf2iX1l7ok+jEvgBnc95Jz3Yk6TOzwMjEKY316kMsDSEKrMyajsqsynTknlk4HvFP65zQq6lXUMp2IIBBHmCKUngt08kHxy6Wa+sY4nV+rMssoVgdC9WYk1Y2XJc48cHwqT4vw5biGSF9hIhXVhSVB7xqGK6WVhFCumGNI18EUKPgAKcCrSlkl8vJAJwAqNo7A7YBNoAfeUkFef6Ecf8CyPft8oiB+EhxUzxKUJFKx5LG5O+DgKScHu9tVa1tYYIpNcUzCGJGCC8uVll1CMmVRr0dXlyCQdtByKvGUn5FvCJFuHNj+w2TeJea4b7YiaecBsHiEmtIkMjgrHDq6tEVEjRV1KpwAmeQ51FXDQ4bRZ3zERCQKbq7GoOq9Xhg+n120EasjGrlvTGWdo0y3D7kMIppGhaa8duw+mMGQSaVDBXOO0dhtggmzTYZReMHwpMfyqmtfWgZUNhclnlRBia6wUeMOJMlsYydOM523xTbhYVjExtWtJlvVRPnp3EkYWQuQHOCMIe4+6qenwTuL3RikFeqWWIsWDQsz22MMcvAxxGxPMof+Ex8hpPMjvol6UQxqxm1RSAZ6qRSHY42WMjKyE8hoJ51KV5Zc+6qOKbyXjNrgoXBLgsj61ZJg7G4RvWWRjrOfEHIx5Yrl0qbFpKPEBf2mVP41PdKLQIwul2wAlx5x/RY/oHH6pbwqs9Mn+ZRe5p4wfdqb7VFa004nXWqUtDN+VFkUDj3VsXowP/x0I/JMij2CRwKxzNbN6NYyOGWxP0kL/tszj6jWfTds8J8Jy5SZZ6KTNFazt4FJrKeN9KoZ7xuukKQWkhWOLRIxlmGzSOFU9leSg8zk42BrVTWM23ETcGSQjBaWXI5YxIygfVS7JYRaKyyWPTi07mnPstp/uUo6b2vhcfu033Kjs16zWfch20kvwxtvC4/d5fu0fhjbeFx+7y/dqNGaKjcg2kl+GNt4XH7vN9yl/DK28Zx/08/3Ki80VO5BtJC46U2cqPG7y6XUq+YLheywKnnH4Gm9txm2ChRxG6AUADLMoAG2N4abk0VKnjohxJBeM23dxWUe25jH2rXdLpH9Tic3uuIW+1ahigPMZ91c2tIyMMiEeag/aKn1CNhPESd3FLj9q3/9dIlipljlmvJZzEWaMSSR6QzKUJwqjfDGq2eEW55wQf4Uf3a8/wBDW3/14P8ACT7tHqBsL+J17mHxFeg4PIiqAvCYAMdRDj/lr/pSrwqEcoYx+qKplE4ZoGaM1QRw2L+7T4Uh4bF/dr9f+tTlBhl8lRWUqwyGGCDyIOxHwzWW8ZjZIJoH3a1lj0Md8xF1MRz+i2nPkalTwyH8gfFv9arfGEWJ7hEA+dMCKuSeWXc7+AH1imVyXRdT2QmpdOL/AILJGzdhN3chE/SYhVz7zX0JwiyEEMUK+rFGqD2KoUfZWU+jTgpnu+uYfN2+4PjMRhfbpUknzZa2EVaiOInF+G07KsvyGKKWinHQPJrEvSFYy8NldrdiIZSZe1EXRGZu2NYIC5PawfOtupGXPMCoayiGvYwH+lo+Rv4M+KhPsLGmF7xaTWi29wZs6tQjiDlSANPqqee/wr6HSxjByI0B8Qqg/ZXVYgOQA91UVaGbz5ttTxeQAiK4O24+TgYPh2lGaeR8O403KC498UI+2voiitG+P0oXz7s+epOE8cA/ETfsQH6ga4GbiEf9oWeI4By1uNPLtZYKQADnmRX0ZikIqrcW87UHOOz5wi4tM/qXCn2JGfsFebPilyy5Mw9ZhtGmNiR4eVb5xTo1aXP4+3hk/OKLrHsbGoe41Ur70UW2D8mllg79ORImfY+4HsIpidLfMRbVmOJGbTcUuQDiRNgTvGP4GnljcXLxo5mj7Sg46o7ZGfy6keN+jviMSuI1hnGlgrRsUfJGN0fb4MablZIFVZbe5iwAO1CxA27ympceeardCrjYiapWc72JruP72I//AJH79L11z+VB+ww/8jXFOLwMdImj1eBYA+PI717ueIIiF9QIHIKQSSdlA35knFIdcfYduZ3tHuZHYZgVI0Lyytr0ou+nbvJwdvAE1L8N4LeSRpIzQR6xkKVkJAPLVywcb47uVdLKyAEVrIyZbF1fHUN8MBFEDt2dQUeaxN+VUz0m6Rx2sQIKPI7aIl1Lgsd8tvsqjJPs2rJNvOIo0wisZbKB0k4lPaT9T8xI2guxGtQu2oKefaI7XsrjwzjVzOSFhgyqqxzI4HazgbIfCuPEmheKVZJEllk1OxyC7yY9YAb7cgByAxTzodYXDaytpcNqEYU6NAIC75MhUAZJrQ4YXQhSe7vgOI8VuIQmuCE620Lolf1sE76oxtsabcH4VNe3TaVXrmAyVJKQx406mJ7zjwycYHfi8xejya5aNrtxCiNqEcLanO2O25AC7EjCg8+dXzg3BYLVNEEaoOZI3LHxcndj5mpjWIvg7Htz8v7F4DwmO1hSGPko3PezHdmbzJ3qSpBS00slhYQUUUUEhRRRQAUUUUAFFFFABRRRQAUGiigBDXg9/spKKAKb0o/FS/77xWA9LvWX/mD7KKKAIuf1n9i/9xqW6L+v7/4GkoqrLeDfehX4lf8AfhV0PdSUVJB0FFFFSQFFFFABRRRQB//Z"/>
          <p:cNvSpPr>
            <a:spLocks noChangeAspect="1" noChangeArrowheads="1"/>
          </p:cNvSpPr>
          <p:nvPr/>
        </p:nvSpPr>
        <p:spPr bwMode="auto">
          <a:xfrm>
            <a:off x="307975" y="-585788"/>
            <a:ext cx="2114550" cy="1543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UUEhQUFhUWGB0ZFBYXGBgYFxcZHxwYGBYcFxwbHCkgGB8lJxscITEiJSkrLjUyGCAzODMvPSgvLisBCgoKDg0OGxAQGywkHyQsLy4sLCwsLCwsLy0sNCwsLCwsLCwsLCwsLCwsLCwsLCwsLCwsLCwsLCwsLCwsLCwsLP/AABEIAIEAsQMBIgACEQEDEQH/xAAcAAABBQEBAQAAAAAAAAAAAAAAAQQFBgcDAgj/xABJEAACAQMCAgYFBgoIBgMAAAABAgMABBESIQUxBhMiQVFhBzJxgZEUI0KhsdIWM1JicoKSlMHhFSQ0U5Oi0fBDc4SywtMlVIP/xAAaAQACAwEBAAAAAAAAAAAAAAAAAwECBAUG/8QAKBEAAgIBBAECBwEBAAAAAAAAAAECAxEEEiExQRNRBSJSYZGhsfAy/9oADAMBAAIRAxEAPwDcaKKKACiiigAooooAKQ0teXbHOgCM45x6CzTXcSBAfVHNnPgijdj7Kqg9JSswKWkpjP0iyLJjxEZ+wkGqnxS66+6uJtWvMhWNu4RrhVCH8nIY7cySa41z7tY4y2xR1aNBGUd0mXe79JEOP6vFLM3eGHVKp8GZhz9gNd+j3TlZ5Vhmh6h3yIsSCRGIBOnOlSGwCcY7udZ9POqDLsFB2Gogb++mny8GaMROokj+eVlIbSykAal5EHJ2yDUQ1c3LlcEz0Fahw8vwb8DXqq70J4615AXkULJHI0T6c6WK4Opc7gEEbdxyKsVdBPPJymmnhhRRRUkBRRRQAUUZpM0ALRSA0tABRRRQAUUUUAFFFFABRRRQAhqrekqRxw+bRyJRZTnGImdVlOe7sk58s1aahulnFo7W2klmXWuNIj2+cZuyE327Wcb+dQ+gTSeWZOBjYYG2MeQ8KbcRl0xtzyRpUDmzNsoHmTt76bcIutQl1BI8SkLGGZgiaVIAZ9yNzgn2U9gtWupFgjxuVMkhIxGoYN49pzg4A9prjKpqzDPQrUQnTvT7QxNu3DXVmigknd1iaE6FTqgit1nbUsxYllLggArg5ppYX1xcS9eVVbc5ijKxqiLIe3iPA7a5TGSc5PurReP8a0XBtpVISaE9QY16yaSTI1BVIKjTkHDA5591VbpSVSGC0jLag4ubgSaTpY9pUcJhV1Hmq4GAT377t6ksM487FT87fCNQ9HsSrw+30LpBTUc7lmJJdids6j2s+dWSq/0L46l5bq6qI2QmOSMbhGXuH5uMEeRqwVrXRm3buUFITS1yuGIUlRkgHA8TjapArXGOmaRTGCKJpnT8aQyqkZwCFLHm2DnSAfPFR8vpAZsrDZyl15iV1jT3MNWr3D4VmvEbqRra5LOyyMGkuSoXrBO4J6pEG6qpADHBIXB78h/0W45HPbw6nVZNIUqxAJI7OVyd84rn6i+6Ccorg1VVQk8Mvlv6Q1TPyu3eEAEmRGE0Y8mIAZfaVx571yT0mRTL/U4XlbALCQiFVB9XUSCTnmMAjbcioY8t9xyx41nSRdTIFbstBKAxXGdOQw0nwII29tRptXK6D+pGqvQRnu56Wfwbv0a6Vrct1UkZhnA1dWTqVl2y0b4GsDIzsCM8qsgNZDeuyGORCA8c0ZTu3LqjL+sHZffWurWjS3u2GX2Ybq9ksHqikorSJFooooAKKKKACiiigBDWT+mLiebm2thkkI0xUZLEkmOPAHdtIc91arNKFBJIAAJJOwAG5JrE+IX/AMtunvNJAZVjgBG/UqWIJHcXLE48MedMqp9WW0HV6qcSr3UUhZVNuCWB06mTbAyc4zj+daL0H4FH/R0XZwZsXBZdisjYKlT3FRgD35BBIqjS3rGZGQA7tGq5OWTKmSQEbIFIxvscVo3QS4zaCMntQM0RHLZTmP8AyMppGu00aYZh1kbpNLXS2o/0qHTfiN5bziNJ5JESJJNWmGN11O6bsFO2F3KgGoEEo2mRSjtk5JLCQ8yQ59Y/XUt01vHknuSgGnItjIcnQqoctgHca5CM91LAqzRAOu/J1PNXXY+zHcR7afToVbUvDwJ1ekjqE4tv7Fq9EE5E9yncyI4HmCyE/DTWpVifo/ma14lGsjAwyo0SyE76zpaNX7snSyg95IHPntStSvTlX8shdFc661CXaPVVf0g3c0Nt1sMhj0Opk0hTI6nshItQI1liuARvy2zVoqu9O7aWSxnEIVpAuoI6CRX0nUUKn8rGM86kaZ/xHoCz3cd5kXEmCZkuTpEjldK6tC6QEGldIH0Odc4OgptLJ9EzrOpeTMa6ozvsBEysdhyCkE7b1aei0gW1jBmjlOCSyHsgEkhVySQFBCjJztvUX0vc3cTx2Vz89ARJIkLZYqQQBlT630gueY351z3Obe19G1QilldkDwmWZZCkgmHZLET6OsQhwik6FUBX7RA39Xma48V4akl3ATsdLMwH0gmkpq8cEindncW0cZdZECHd3ZssWAwesLHVqGMYO4xinsHRu4nRL+NWLDKxW7YRpLdhux1erIWw6gkDAAIyaywhOdspVrCw/wAjHNQik3yd+HWpuLyCDHZU/KJiRkaYyAi58S7Kf1D4Vqi1nXQ6wvReGXqOpgKBJjMB1jaSxQRBH23Y5J2OBgVowro6Sp11JPvyY757ptoWiiitGBQUUUVIBRRRQAUhNLXKaUKMkgDzOPbQBRvSVxpWjW0jYEzjMxU+rCDhhkctZGj3P4VnfEeLRQggsNWCFRcFtWOyuBvk7Yr1cSRQXlzHr7LyloXZjpKE50KTsMMX2/OFOZ7WOTBdFbG4JH2Gupp69tb29s0Vr5eOxhZWoeCFkbDqg0uPHADBh9IE8x/Gu/Bulph66WNQ7qCk0WcYdciOQHvUHOe/Hmu/mHhxhH9XOFySY3yVyeek+svxPsqt8QlEcpATRMdkQYPWB89nb1wSWAP5y55VTUpbEprjyDbRNWsPWx9UH1RjPXSKfxzklnCnwJO59wpuvFOrnlwuqN3CgJln1KgUkKOa8gT5VJtwW6t4oVMZghACM+UaQMeWRkhAx2ycnLDlXW1tI4AdKhBzZjjJ82b+dXrasinW+v8AYBxk/seLGaSVT10XV5HIuCT8OX2/CtG6DdJ2kb5LPvIqlopP7xBgEN+euRk8iCD41nXy/UMwxyz474o2dP21Gn4Gp/ojMkMouJ4b1pQCI447aXQgI7ZLEDWx8cAAchzJXqpV7cZyyLGmjXc014hfRwxtJM6xxruzscKBy3J+FZ/0z9I/UQHFndgyHQpcdTsc6iDuwYDltVJ4J0mvLtVtO3JC0sWiS4UkkpIspUPjBbSjbEEbbadhXOysZEpZeDYpejFjcYka1t5NYB19Wp1d4Ocb/wA6o/pMabh0kElhDHGsuYXKJqyeaAxjYkYOG8yKjLniF4jSWjXDxxQHRGkSiNmhx80zOcscjA7ONwR3VXL6TqzJJrmbqYyAXlkkHWyEKmnW5AYKSfYwqOGhtUG549iM4ZaXL3Iv5IVlaN9cglAAlKjDqqgY2PI7b4r6O4HxOO6giniOUlUMvlkbg+BB2I8qw3hnS62CohDxrgKC2CoAA5kE9xHvNcuDcYuOHm3ktndkmUkwM3zLdolzvuhK4IK9+fE1Jp1dEIw3wecdn0OBXqono1xyO8gWaI89mU+sjDZlYeI/nUrmpMCFooooAKKKKACkJoJqD43xwRusEe8zgnHMRoMZd/jgDvJ8jUMDjx/jkikw2qq030ncHqoc8i+PWbvCDfxI51UeJcDj0PNfyy3JjVnZmdlRVALMEjjIUciN8nzqyMc5J9p8T7ao3pOiupfk8VpE0jMZS4BABUJoZSCRqBDk48qVucnwMxhDix4Pwq6RdMcRLhcqXcMCy6wh7XPAJwPCnn4F20anqmmhxvlZWcAc/Vl1Lgez31n/AEH4HeW99bfKoZY42L4140mQRS6SBnuTPwrUuLzRloYJGVRcPobJwDGAWlGe7UOx49urOUoy4YJ4RCcP6JXcluk6tE+tSwRlaJ9OTo3GRqIwcYG5qL6JX9p1c3yuHFyz5kjmj3ERIjiI1DaLYamxgFiTtWzRTofVZcd2CMY91R/HuBQ3kZWQAN9GVcdYh3wVJ9p2OQQSCMGm22TtjtkwVjRjo46sjG0nea1tnlEbKQHkTdezHIc6QGxqU6iAQynSamrLo3CL05DSiOabS0rGTIRIEAI9XZpHPLmBVk4b6N4InSSW4mlZNHrlAraAVwygYYEHG++AN6Z8AlLu5yCBqbP50s00nPv7HVfVS/8AmOERubZNooAwAAPAbD3UpoppxW3MkMkahCXQqBIpZN/y1HMeVZ12MK90l4hw25X5PPOrnVkJCzO+ofmxhs432II8qheE2L2bLLbKRG07xot2HUboDEV2HUljrj1acHUMjvphF0BvYbmOeP5I2hlY6AImODuFBTQvlirrxHijSK0d5YSi3P4yQPHKqgHKsVjbrNjg5AyMZq0uOFygil5G3SDF3avcRKUubZW1ROBrBAy0Ug7wfWVhtyIzvmG6PWaSSWcRAkVg1zKTuHIQ9rzy8inHgB4VMjoxKJI7mzvGZQuFWYCVJIjyQuO0y+BbJFeOg/CpIrm6Mq6AmhIkzrVFYdc4jfA1LlhjO4wB3VRWKMGkaq5NZyuWcunvRe0aJSII1mklRVZAUOM6pCdJGQFDc/Kq/wBK7VUgiZFAWGVdIHcrZQj/ADCrRxu6628KjdbddPl1jgM3vC6R+sahuk6g2s2e5CR7Rgj66dTHFeGbY6eMtJZnyn+hOgvGTaXi5OIZyI5RnYPyif49k/pDwrbVNfOE8etSuSCQcEcwe7Fb50Xv/lFpbzd8kSM36WBq+vNRRLKweQ+HXOcHB9olaKSinnQyeqQ0tMON8US1heaQ9lBnA3LH6KqO8k7AedBIy6TdIFtUGAXnkysEK7vI3l4KNsscAeNVvg3DWj1yzNruJsGZ+7YdlE/MXfHiSTRwaGVtVxdf2iX1l7ok+jEvgBnc95Jz3Yk6TOzwMjEKY316kMsDSEKrMyajsqsynTknlk4HvFP65zQq6lXUMp2IIBBHmCKUngt08kHxy6Wa+sY4nV+rMssoVgdC9WYk1Y2XJc48cHwqT4vw5biGSF9hIhXVhSVB7xqGK6WVhFCumGNI18EUKPgAKcCrSlkl8vJAJwAqNo7A7YBNoAfeUkFef6Ecf8CyPft8oiB+EhxUzxKUJFKx5LG5O+DgKScHu9tVa1tYYIpNcUzCGJGCC8uVll1CMmVRr0dXlyCQdtByKvGUn5FvCJFuHNj+w2TeJea4b7YiaecBsHiEmtIkMjgrHDq6tEVEjRV1KpwAmeQ51FXDQ4bRZ3zERCQKbq7GoOq9Xhg+n120EasjGrlvTGWdo0y3D7kMIppGhaa8duw+mMGQSaVDBXOO0dhtggmzTYZReMHwpMfyqmtfWgZUNhclnlRBia6wUeMOJMlsYydOM523xTbhYVjExtWtJlvVRPnp3EkYWQuQHOCMIe4+6qenwTuL3RikFeqWWIsWDQsz22MMcvAxxGxPMof+Ex8hpPMjvol6UQxqxm1RSAZ6qRSHY42WMjKyE8hoJ51KV5Zc+6qOKbyXjNrgoXBLgsj61ZJg7G4RvWWRjrOfEHIx5Yrl0qbFpKPEBf2mVP41PdKLQIwul2wAlx5x/RY/oHH6pbwqs9Mn+ZRe5p4wfdqb7VFa004nXWqUtDN+VFkUDj3VsXowP/x0I/JMij2CRwKxzNbN6NYyOGWxP0kL/tszj6jWfTds8J8Jy5SZZ6KTNFazt4FJrKeN9KoZ7xuukKQWkhWOLRIxlmGzSOFU9leSg8zk42BrVTWM23ETcGSQjBaWXI5YxIygfVS7JYRaKyyWPTi07mnPstp/uUo6b2vhcfu033Kjs16zWfch20kvwxtvC4/d5fu0fhjbeFx+7y/dqNGaKjcg2kl+GNt4XH7vN9yl/DK28Zx/08/3Ki80VO5BtJC46U2cqPG7y6XUq+YLheywKnnH4Gm9txm2ChRxG6AUADLMoAG2N4abk0VKnjohxJBeM23dxWUe25jH2rXdLpH9Tic3uuIW+1ahigPMZ91c2tIyMMiEeag/aKn1CNhPESd3FLj9q3/9dIlipljlmvJZzEWaMSSR6QzKUJwqjfDGq2eEW55wQf4Uf3a8/wBDW3/14P8ACT7tHqBsL+J17mHxFeg4PIiqAvCYAMdRDj/lr/pSrwqEcoYx+qKplE4ZoGaM1QRw2L+7T4Uh4bF/dr9f+tTlBhl8lRWUqwyGGCDyIOxHwzWW8ZjZIJoH3a1lj0Md8xF1MRz+i2nPkalTwyH8gfFv9arfGEWJ7hEA+dMCKuSeWXc7+AH1imVyXRdT2QmpdOL/AILJGzdhN3chE/SYhVz7zX0JwiyEEMUK+rFGqD2KoUfZWU+jTgpnu+uYfN2+4PjMRhfbpUknzZa2EVaiOInF+G07KsvyGKKWinHQPJrEvSFYy8NldrdiIZSZe1EXRGZu2NYIC5PawfOtupGXPMCoayiGvYwH+lo+Rv4M+KhPsLGmF7xaTWi29wZs6tQjiDlSANPqqee/wr6HSxjByI0B8Qqg/ZXVYgOQA91UVaGbz5ttTxeQAiK4O24+TgYPh2lGaeR8O403KC498UI+2voiitG+P0oXz7s+epOE8cA/ETfsQH6ga4GbiEf9oWeI4By1uNPLtZYKQADnmRX0ZikIqrcW87UHOOz5wi4tM/qXCn2JGfsFebPilyy5Mw9ZhtGmNiR4eVb5xTo1aXP4+3hk/OKLrHsbGoe41Ur70UW2D8mllg79ORImfY+4HsIpidLfMRbVmOJGbTcUuQDiRNgTvGP4GnljcXLxo5mj7Sg46o7ZGfy6keN+jviMSuI1hnGlgrRsUfJGN0fb4MablZIFVZbe5iwAO1CxA27ympceeardCrjYiapWc72JruP72I//AJH79L11z+VB+ww/8jXFOLwMdImj1eBYA+PI717ueIIiF9QIHIKQSSdlA35knFIdcfYduZ3tHuZHYZgVI0Lyytr0ou+nbvJwdvAE1L8N4LeSRpIzQR6xkKVkJAPLVywcb47uVdLKyAEVrIyZbF1fHUN8MBFEDt2dQUeaxN+VUz0m6Rx2sQIKPI7aIl1Lgsd8tvsqjJPs2rJNvOIo0wisZbKB0k4lPaT9T8xI2guxGtQu2oKefaI7XsrjwzjVzOSFhgyqqxzI4HazgbIfCuPEmheKVZJEllk1OxyC7yY9YAb7cgByAxTzodYXDaytpcNqEYU6NAIC75MhUAZJrQ4YXQhSe7vgOI8VuIQmuCE620Lolf1sE76oxtsabcH4VNe3TaVXrmAyVJKQx406mJ7zjwycYHfi8xejya5aNrtxCiNqEcLanO2O25AC7EjCg8+dXzg3BYLVNEEaoOZI3LHxcndj5mpjWIvg7Htz8v7F4DwmO1hSGPko3PezHdmbzJ3qSpBS00slhYQUUUUEhRRRQAUUUUAFFFFABRRRQAUGiigBDXg9/spKKAKb0o/FS/77xWA9LvWX/mD7KKKAIuf1n9i/9xqW6L+v7/4GkoqrLeDfehX4lf8AfhV0PdSUVJB0FFFFSQFFFFABRRRQB//Z"/>
          <p:cNvSpPr>
            <a:spLocks noChangeAspect="1" noChangeArrowheads="1"/>
          </p:cNvSpPr>
          <p:nvPr/>
        </p:nvSpPr>
        <p:spPr bwMode="auto">
          <a:xfrm>
            <a:off x="460375" y="-433388"/>
            <a:ext cx="2114550" cy="1543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counselor student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images.clipartpanda.com/counselor-clipart-school_counse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057400"/>
            <a:ext cx="36766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390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IQEhISERQUFRUVFBUVFRUUFA8UFBUUFRQWFhUXFRUYHCggGBolHBQUITEhJSk3Li4uFx8zODMsNygtLisBCgoKDg0OGxAQGDQcICQsLCwsLiwsLCwsLCwsLCwsLCwsLCwyLCwsLCwrLCwsLCwsLCwsLCwsLS0sLCwsLCwsLP/AABEIALcBFAMBEQACEQEDEQH/xAAcAAABBQEBAQAAAAAAAAAAAAAAAQIDBAUGBwj/xABBEAABBAECBAQEAwYEAgsAAAABAAIDEQQSIQUxQVEGE2FxByKBkTKhsUJSYsHR8BQjouGCshYzNENEY3J0kpOj/8QAGwEBAQADAQEBAAAAAAAAAAAAAAECAwQFBgf/xAA4EQEAAQMCAwUGBQMDBQAAAAAAAQIDEQQSBSExIkFRYYETMnGhsdEGFJHB4SMzUiQ0QmJykvDx/9oADAMBAAIRAxEAPwD3FAIEtAqAQCBjZQTSB6AQCAQNc8BAoKBUBaAQMdIAgeCgECE0gAUCoBAgKBUAgEAgECE0gAUCoBAIBAIEKCn5Lg4UUF1BG6YA0geN0EYhF2gICd77oJUDXSAcygcEDHxg80DwgEETY6dd7IJUEJLXGuqCYBBD82oIJHstAoFIBzq3QNjlDkChtIHIIp2kjZA9jaCBHSAGigegRzbQRQSXYrlsgbmSFo2QNxNf7XJBaQCCh50tnbYd0FvHlDxYQPpApKCGQgg1W6CRjaACByAQV8qYtqhdoHObdO+4KCZAIIpZCCA0WfyQJBNqsEUQgmQIQgiZH8xP0CCZAgG6CLJm0gVzKB0LyRuKKB5KBsTK37oHoKk0jwL2HogstNgIHII3ssj0QSIBAjRXJAjxYQKAghyJ9NAbkoIHZbhsWoLOS0lpANICBrWgAEIJUEc7NTSO4QZ+Li31ojmEGoEAgZKSAa3PRBRdE8jU40R0QWMV+tu/sgnBA2QOQNkOxpAzHj0juTuSglQQ5GQGCz9AgqQ5lfiBolFaANohUFCWPW9xJrTSC8zkEDPNaTpsX2QSAIBBVfIzUS48uiB8WWxxoHdBOgQDqgVBQyjI7VXytHXugfwx7i0332QXEAgr5UV04cwgmA7oKnEHO2ABrrSCvJjaWar37Iq3w+Qlu/REWkFeZzWuaTzO1oEkz42mr+26CSGdr/wm0EqCtmRl1C6HVBPGwNFBBmPw3W5xNVZBtBb4dMXt35jZBYkZqBB6oIJJmwgA36d0DsfKa/kd+x5oHywtdVi6QUZ3ea7S3kOqK0I20AOwRDkEDmNLiOtboHTHSw10GyCjhY4NSauXP3QaLHgiwbHogcgys5lSCxsa/wB0FpmG3UHg7cwByQW0AgEFfIjLyBfy9e5QTMaAKCCtlZ7Y9uZ7BA/DyxKCQCK6FA6eHVW5FIJkAgpZsbnEADb+aC1FGGgAIHoGSRhw3QZsfDDqGqi3rSLlWmHlyHQeX90ordabAVYq2dBqAOrSBzQSY+Q12zXA0gj4gxzm03vugkxYdDQOvX3QTIKebheYQbr+iLln5NRyDR0r7qLDbJ2v0VYqXDskPLgABXZBeQCBNI5oAi9kGHlHRbWm1GUNDhAPl79SVUldRFfNDS35tkD8YANFckEWRxCNmxNnsN0XBkHE43mtwTytDC6iK8OOQ9zibtBJO4hriOYCDJwYWyaw7mRsUVpYmIIwa3vnaIsIBAIKnEQ+hoBPoECRZOhg80hp7XZQWIp2u/CQfZBIgZNek6edbIM7Cwjqt45cvUorURFTirSY3V6fqiwwYg4AvG2kgffqozapldNEC0W4HfekhjMYaGPekaudbqsUiBsnI12KDPwcKnFz6Nct737osy0kQymtBOw7nkgxMvxGAajbfqTQ+gWO5ti14q7PEb73Y0j0sJuZeyhu4OY2ZupvsR1BVictVVMxKwVWLLyYNAIuy89kWGlDHpaB2CIeggysYSCiSPZBFltc2PTGCTy9aRYZ2Hw69TpbAH0tRlMqccZc6m9Tt99kV1IVawgEFDFxgHkhwNXsPVBLPnsYaJs+m9IuJSwZLX/hP9UTCVAIBBhcbYdYPdor6KLCjDqDRI3YWR7EdCjJvcMzfMFHmP0SEqjC47kVWLJwJX66LX1vzGyK10QjhexQYb2eTJRFtPfqP9lGcc2zDE1o+UAA77KsZlIiBAyYHS6udFBn8JZI0uD2kfXb6IstNEUeMwPkj0x1ZIuzWyks6JiJzLJ4bwJwfczRpA5WDZ6KRDZVcjHJX46ItYEYAoU7TVWpK2845tHwxEQ17jyJFetXf6q0sLsttZNSjnZGlzBtz5lFXkQIBAIMPiOSZHaG8ga9yoziGjg4QjFnd3U9vZVjMraIEDJQSDXPpaCljwvia9zqutqvoisZjS5zWjm41Z/MqM55JRcT66g0UOsN/Gk1NB/vsq1pUAgr5uMJG11HIoMWI+WSx4+Un5h/MKM+rXxMONp1s6juSKKJMz0W1WIQCAQUOLaabqbfMWDRCksoWcR4LG6bqq357KpPVMiBAIBAIBBk+IM0xsDW7F1i/RY1S2W6cyyuC8P85xLvwt59yeykRltuVbXUsYAAAKA5ALNzHIIpMdjiCWgkciglQCAQMlfpBPYIMrEzXPeBTRZ3oBRlMNhViEAgECObYI7oOcb/AJcnq136FRnPOGpkcNbIdQJBO/cJhIqW8WLQ0Nu6/rarFKgEAg4r4g+J4cPS0DXORsy6Ab0c89OtDque/fi3y6y9jhfCq9XO6Z20R3+PlDzabxxnu2E5Y3o1ga0D61Z+pXBN+5Pe+rtcJ0VuP7efOcz/AB8jYPG2ew2MmT66HD7OBCkXrsf8myrhuiq5VWY9Mx9Jd14T+JQlc2LMDWF2zZW2GEnkHtP4ffl7Lqs6vM4r/V4PEfw9spm5ppzEdaZ6+k9/w+r0Zdz5YIKXEsR0rQA7TRu6v7osSfw7GdG3S4g+woITOVpECAQCAQCDG8QcSMGnZtUSS4XVLGqcN1q3vnEPN+OfE2YtczGAZ/5tDVX8LeQ9zv7LguauZ5UcvN9bo/w9bt4r1E7p/wAY6es9/p83pPi7JfDhZMkbi17InFrhzBA2K7bszFEzD5jQUU16mimqMxMw8f4V4vznzwNdkSEOljaRY3DngEcvVebRduTVHafbajh+jps1zFqImIn6PeF6z89CAQCBksYcC07g80FXG4VFG7UxtHvbj+pRcrqIEAgECEoMabHEri6N12bLTsfoozzjq2I20AOwAVYAvHcIKjOKRHr99kFpkrTyIQOJrdB808Z4i7KnlnfzkeXew5NH0AA+i8WurdVMv0zT2YsWqbdPSI/+/N1Pww4BDlPdLkM8xocWMjIOiwA4ud35gfUrr01qmrtS8DjXELtqYt2528szLu/EHw7xMiM+TG2CUD5HM2aT0D28iPbdb7mmoqjlGJeVpONaizXG+rfT3xP7S8UljdG5zHgtc0lrmnmHA0QfqvLmMcpfdW64qiKqZzEvTeCeNJm8IdK3S6XHlZC4vBdbHEaHGiLNGv8AhXdTeqizmOsPlr/DbNfEtlWYpqiZ5cuff91LhfxNy5J4I3th0vlYx1MeDTnAGvn9VhRqrk1RE4dWq4DpKLNVdG7MRM85ju9He+OuNS4WKZoQ0uD2N+YEinGjsCPRdd+uqijNL57hOltanURbu5xiejiPD3xGy58rHhkEWiSRrHUxwPzbbHUetLltam5VXES97XcD0trT13Le7MRnnMfZ23jHxZFw5g1DXK+9EYIHL9px6NXVevRbjxl4XDeGV62uee2mOs/tHm80n+Jme42DG0fuiMEf6iSuCdVdnvfVUcB0NMYmmZ85n7Oh8LfE0yPbFmNa3UQBKwEAE8tbSTQ9R9uq3WtXMziv9Xm6/wDD1NNE3NNM8utM/tP7Ow8W+JI+Hw+Y8anOOmNgNanVe56NHUrqvXYt05eJw7h9esu7InERzmfCPu8ty/iZnuNtdHGOgawH83Erz51V2e/D663wHQ0xiaZq+M/ZZ4Z8UMtjh5wZKz9oadDq/hINX7hZU6u5E8+bVf8Aw9pK6Z9nmie7nmPVr/EbjYkxsXIx3W2bU3foNO4IB2cDYK33707Iqp73lcJ4dTOprtX450Y6T35+jyst2pec+xelcN8Y5GZicR88RuEUDXNGimkucQQ4XuNl3271VdNW7ufKavhtnTX7MWsxuq65+HRyvh/iOrKxm+RjC54hYiIIt43B1c1oouRNURtjq9PU6KqizXVN6ucUz3x4fB7N4r8Tw8OjD5Pme6xHGK1PI5n0aLFn1XoXbsW4zL5Hh/D7msubaOUR1nw/l5bn/ErOkJLHMiHQMY017l92vPq1V2ek4fX2eBaK3HapmufOfthPwn4n5cbh54ZMzr8oY+vQt2v3Cyo1dyOvNq1H4f0lyn+nmifjmPWJ5/N6nh8ajyMU5MDrboc7era5rSS1w6ELvpuRVTuh8jd0ldi/7G5HPMeseMPI2fE3iBH4o/8A62rzvzV3xfZRwLQ/4z/5GZXxI4hIQRI2P+GNjK/1hxSrU3Z78MrXA9DRTzo3fGZ/bDa8K/EyXzWR5mlzHEN8wANcwnYF1bFvfbZbbWqqzitwcQ4DZmia9PE0zHPHWJ+Hfl0fjvx0MF3kQhr5iA5xdZbGDysDm4869it2o1Hs+zT1edwjg8auPa3ZxR5dZ/h53P8AEPiBN+fp9AyED6W0lcf5i7P/ACfRxwjQUxiLWfjM/df4T8UMyJw87TMy/mtoa+v4XNoX7hZ0aq5HXm5dRwLSXIn2cTRPlOY9Yn7vVm8TGTjCbG+dsjbbyB7EHs4URXcL0aaoqjMPjb1iuxcm3XHOGbwyWzdEaTuCCCD2IVYT0T5nE3HZpr1/oqwZ7nE8zf1QNeQOeyCeOR8Z6juD/RBrY2cHDSeRFH0tSWVM4nL5zmiLC5jhRaS0jsQaP6LxMY5P1CKoqjdHSXrXwRygcWeK/mZPqr+F7GAfmxy9HST2Zh8b+Ibcxfpq7pjH6TP3d+M2MvMYe0vG5ZqbqF92811bozh4fsq9u7HLx7ng/wAQ4w3iOUBy1td9XRMcfzJXlaj+5L73hEzOit58J+sk8MAuweLM6BuO/wCrZCf5LOjnaqaNTMU6+zPnMfrDEw5dEsT/AN2Vjvs4H+S0UTiqJepqKd1qqnxiXtvxPIdw2f0MR/8A2YP5r0tT/bl8VwSJjW0ev0l454ffpzMN3bKg+3mtXnWffj4vsOIf7W5H/TP0avxCzDNxDIJOzHCNvo1g/qXH6rPUVZuS0cHtRb0dGO/nPqj8O8XwoIntycIzyOcfnL2gBv7IaP2fdZW67VNOKozLTrNLrrt3daubKY6R92HOWlziwFrCTpa4guDb2BI5muq56sZ5dHrWt+yN/vd+PF1nieaTJ4dw7INuEbXwvO5+ZpDWl3uGHfv7rpvZqt01PF4dFFnWX7XSZnMf++rmuGcQdjvL2shksAFs8LJWbXyB3bz6FabdzZ3Zejq9H+YiO3NOPCcLP+Mx5py/IhMMbg2xiFtBw/E4MfyB22B7rPdbqnMxj4OeLWssW9tuqK/OrOXpkXAuHycOPlapomtlmic97ra8so8qrdv4a52uyKLc0YjnD5yrV6unVZq7NU4icR3PHm7getfmvNjq+1q5Uy9j8U8FxcPAzTjxiMvjAdRcbAcK5n1K9KuimiidsYfEaXUX9Rqbftat2JeY+Ff+24f/ALiL/nC4LXvx8X1uv/2tz/tn6NP4k8RdPxCYE/LEGxsHQDSHOP1Lj+S2amrNbi4HZi3pYmOs85dB8NPC2PPE7JyWCS3FkbHbtAb+JxHU3+i26a1TMbqubi43xC9buRZtTt5ZmY6sf4m8FhxMmI47QxksZJYLpr2uolvYEEbehWGpt00zEw6eB6u7et1U3JzMT1TeAeKOix+Jx38v+FfKB2cGlpI9wR/8QrpqsRVHkx41Yiq5Zr792PTq4iP8I9lyy96no9X8QeG8XF4PJUbDKImOMpaC8yEtshx3aLJ2HRejNqim10fGW9dqL+uid0xGZxHdh5Q0EgdyPzK859lHTLq/ihw6WHiEkrwTHOGGN/QlsbWuaexBby7UurVUTFWXhcD1FNViLffHd6sjgnHZcMuMbIX6uYmiZJfpezgPQFard2aOkO/WaGjU43VTGPCf2P8ADbeHmRwzRO1rnkgxOb5bATdFunVQ5WFnTVbqntRhzXbWttW8WKoqx49fs984Dw6DGgZHjf8AVbub8zn3q+awSTsbv6r0aKaaacU9HxepvXb12arvvdJ7ujMy5nPc7Y7nlR2CyaZ8BjxhgL3jf9hp6nuR2VSIZrMPmTzJJPuVMLNWW7lcBY+qcQAbqr+xVSJwl43GNAPUGh3I6ojFaaRXmPj3hLopvPA/y5jd1sJABqae18/qey8vU29tWe6X3PBNVF2xFuZ7VP07vsy/DPHpeHzedENQI0vjJoPbd1fQ7bFa7VyaKsw7NdoqNVa2Vek+CjmZ7siV87i4Pe8vvcFpJsUfTYD2WNUzNWW6xRTTai3EcojHODcnIfI4vkcXOP4nONk0K3PsApMzM5lsoopt07aYxEOw8JwNHDc0ghz5mvNAgkBjTpaQOpNn6hddEf0ph8/qLmdbRVPSJj6uLkbYXE+kmM8nofiPxtDlYLohq82QMBaWkBpDmlx1cq2NUuy5fpqox3vntFwm7Z1UVz7sZ5+jg8Z+mSJ37ssZ+zwVzW/eh7OspzYqjybnjmDTmSv6S1ID7infmD91nfjFcz4ufhNyKtNTT308lLgUmGNTc0Sg3bHxl2kjsWgWD6+qtuLcx2mOrq1tNX9LnHwhQyXNEz3Ri4b+Rjy4ODR3cO/P6rGZt56fNtpt6uaImbkRPf2XVnxFNi4kEMcEQjlY51SF8otz3Egg1YILTR7rfVdmimIiOTy7Whp1N6uuq52onu5esOewX4znSf4nXFZBY6FpLG92lhs1yO3ryWqn2dXXk7735uxjZPtI8+vyVspsYcRE8yN/eMZj+mkk/da64iJ5Tl2ae5cuU5ro2z8cu08D5Dm4eW3o4v0+/lAOr/SumxnZLwuLU0zqqJ8oz+rhYzyPaj9lyQ+jqjNMw9B474tZm4eW1jXNDRH+Krdqf2HLl+a7arsV0Th8vZ0Fem1Fvf3uQ8NurLxj2mYfsbXLa9+Hva+P9NX8F3xzAW5kkn7MoDwfUANcPyB+q2aiO1lycHuRNjZ3w0vCHjIYcRhkY4tDi5hZR/FzBB9evqrZvxRGJa+I8Kq1Fz2lE/HLG8RcWk4jkebocA1uhjBbiGgk2a6kk/2FruXJuS69FpKdJb2zPPrLb4HwWePCzpDG/VLF5TG0bLf2jXrY+y32bdUUzOHm8R1dq5ft0RVHZnMuSbjPY5jXtLTbRTgR1C5cTnm9ymumq3M0znk9L+IvEQcCRgPN0bR9Hg/yXfeq7D5Lhtr/AFMT8Xm3C2Aywg8vMjv21C1wU+9D6y/OLNU+U/Rt8d8ZZ83mQSuiaGuLXNEMTga5H/MDum9rpuXq4nEvG0XDNPVTFymZifj9lJknD/8ADDzG5AyQDZi06Hu30k6rDel0FjHs6qefKW6uNbau4ondR59fkwYiSLcKK0zjuelRumO1GJfQvw6hfHw7FbJYdpcaN2Gukc5g3/hLdl6liJi3ES+C4tVTXq66qenL5RET825m5QjbZ5nYDuVuefEZYUry82dyf7oKEyvw8JsW40ew6Ko1kHP58he830JAHsiqojLjpbzP92UlYjJ3E8ON0JhezWwjcEczzv0K01xExiXfp66rVUVUTiYeTcd8NOicTA2Rzf3SLI+o5rjq0/8AjL6WzxmMf1Kf0+zCdh5A/wDDzH/hH9Vh+Xqb54zYjpE/L7liwck7Ox5R7NLv0SuxVHTmy0/FrVycV9n49G/wLwpmiVkrYixo3Oolmr0rqFss2a85lx8S4jp9uyiYmUfHPDc8TiWROIO9No17eilemnPJdLxunbi5GfOGSOFZTv8AuJAPWgVKdN4yzvcaieVun9UkXBct7gPIcNxueQopGnmJzlbnGLddM07PnDteMcLfNGA+MkjcEcwfRb67cVRiXlabV1WK91E+ni4yfguU00IHu9RS550090vZp43bx2qZ9Mfwt8L8P5DnAyQuDR0PX39PRZ0afE8+bn1HGJrp2242+fe6biXDJJY9Lo76juD3HZbqqIqjEvLsamqzXvolyGRwLLaaELnDuKXPOmnul7VHG6cdqn9P5OxPD+U8jVC5o67i0jTeMsbnG4x2Kf1/h3ODw98cYY1lACq/r3XTFOIxDxLl6a65qqnMy4riHhzKY86IS5t7UeQ7Lnq03PlL2bPGYimIrpzPkXH4FmGKVvlEagzYn912pZU2MRMZ6tF/ikXLlFcU+75peB8CyxPG58WkNdd3alGn21ROWeo4vF21VRtxnzdPxrg8kzNJZq6jnYPcHot1VEVRiXm2dTVaq3UThD4d+H7j8+YQ1vRoPzH32WFOkjOZl0X/AMRV7dtFMZ8XaYsUGONMETRXUgE/dddNumnpDwL2sv3pzXVMpH5jz1+yzczM4pw9mQB5gBIIIdW4IN8/otddumvq7NLrbunnszynuYHivgc+RFpjAsODqJ50Dt+a0XLe6MPV0mrizVvxlzPCfDmW2VhfGGhpB2N8lpp0+Jzl6F7jE3Lc0bcZjHVf4/4cyJTraxuobXuCR2Pdba7UVdXFp9dXY92fSWD/ANG87kYR7h3+y0/lvN6Mcb5c6Pm6Xwv4V0va/Ij1VuGkjRfqOv6LZRYiJzPNy6ni1y5Tto7P1esY+YABq2XXD525EIcwec9pa4aQKqzz6/yWTT0jCzgYjb1XZHSiN++6rBpIBBkcSiY0381nfYAhFhUwg0PLtY3FVRB/NYy20LE7bWLfEqcmKCscNkVGs4dqPJME3IhZMccA5AuWyKcOWu9NSjNkOedyq1I0llTMxOYX2YIIBpasOyLh7cIDorg3h2Iphd5n+CHZMLvKMIdkwm8pxEwbjThDsmF3gYQ7Jg3njFTDHcR2GCmF3kGEOyYN5RhjsrhN5HxhvNWmGq7cxGIU8icuPotjlLj4xfy5KTOGdFE1IH7OLe3VIY1RiQBeyqNdmJsFqw7KasRgHCHZMMt5DhBMG8w4A7Jg3muxNO9JhJrUS61m5pnJzHEclWLVwOIdHKsZhrteCiHIM/i1BocSBXMnbYorJm3bYPrspK0zzT4zy/dYujK42FMJuMnnEY25rKIaaqsyxnuLiiGztLCA4c0CtCK6OGGmgeimGe4/y0wbieWmDcDGphdyHzGXVhXCTWlDAeSYIrHlKYXcPLTBuHlpg3Dy0wbh5aYNw8tMG5kZ0Ty4gArKGFWZlGzhsh6UmWO2VnIlEbdDedblTDOasRhmELJravDMD9t30H81JZRyanlqYZbi+WmE3Dy1cG4eUmDcPKUwbmTxTAr52/UKmWdhxOlJDRsOqJk5zS00URdgzSBRVTDfREU0IcKO4RWceCRXYbp/9JLb96UWF3HxmsAa0UB0TCzUbmO0hEy5/Ll1FVFjg8Op+/RRTeLkOk9tkCcMg1vHYblFdJpVY5GlDI0oZUuLPLYyQouXNaj3VYreNnuZ7INrFzGvCLErQCjLI0oZGlDIpDJKRcikMqnEJ9DduZQyw3utVg0eF4F/O7l0Ciw2Q1DJ1KpkUiFQCAQIQgayJreQA9kMsXjTQHilGUM9B1qrEIEpAqDJ41JVIrFAJOyitjBxzCxz3dRyQZUpsoQ2eBw00u7lVJaiIEAgrcQh1scEWHJkVsgIWl5oIJI5Cwojaws60WGox1hAtIEIUU0opCVFZXFm2QbFUqkqUQZe9n22RMOjhaAABypCUqrEIBAIBAIMninEiw6Gc+pUZRDNOfIf2iioXyFxsm0QiDr1WIQCAQUOJ4RkqkU7B4e2Pc7lDKLjT6aB3QYYFlRXR8MbUYFg+yqStogQCAQc7xjD0u1DkUVSxTpcCEFzicQID29eaEqEEmkojoOF5F7IrSRCEIGuCjKEEppRkxZ3W4+6sMZMjG4HqFUdIxQk9VAgEAgEDZXhoJPIIOfzdMpL2bHqO6jOFBA7SeyIKQdeqxCAQCAQCChxbHL2iuiKxCNO33KitDgstOI7hBs6lUwLRCoBBFkwh7SCg5iaIscQeiKs4/zDSeqCDK4e5nqEMJOGSEOAQh0wRAgKQRyMtRlEsDK4bNdNc0DvRJVSS4vCQ1wc4lxHUn9Ag2oyoqUFA61UCBCUMGmRRcMzjOaA3Re7v0CEQyI31yRZamDiskOo8xzHdVi1/Kb2H2RCeQ390fZBIgEAgEAgCgqZpOk0oyc/IUIN4c9z5Lbs0de5QdHG5BO1CTgqxKgEGNxqDcORWdE6kR0GK4PYLUUMwmA2AqLSIEAgEDXNRTPLQKGoHAIFQCBpUEUgRWNxfB8xvqNwexQZWG8u+V2zhsR/NFy6PhcdbqsWmiBAIBAIBAIEKCGaOwVGTAyOHSSGqpt7nuFUaWLhhgAA5KKuMaglAQOVYlQCDK4yeSKyACg3eHbNUVdaVUk5ECAQCAQCAQCAQCBKQNLUVG6K1BTm4Q1ztQ+V3cKi7jwaABzREyAQRMkQSoBAIBAIBA0hAmlFLSBUAgQoELlBi8anquypKpG690GngFRYaTEST1UCAQCAQCAQCBHOpBH54RcFEiB4KIVAIBAIBB//2Q=="/>
          <p:cNvSpPr>
            <a:spLocks noChangeAspect="1" noChangeArrowheads="1"/>
          </p:cNvSpPr>
          <p:nvPr/>
        </p:nvSpPr>
        <p:spPr bwMode="auto">
          <a:xfrm>
            <a:off x="155575" y="-1287463"/>
            <a:ext cx="4048125" cy="2686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8" name="Picture 4" descr="http://saphanatutorial.com/wp-content/uploads/2013/12/SAP-HANA-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378496" cy="489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395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20000" cy="1143000"/>
          </a:xfrm>
        </p:spPr>
        <p:txBody>
          <a:bodyPr/>
          <a:lstStyle/>
          <a:p>
            <a:pPr algn="ctr"/>
            <a:r>
              <a:rPr lang="en-US" b="1" u="sng" dirty="0"/>
              <a:t>Student Requirements to take Dual Credit Courses</a:t>
            </a:r>
          </a:p>
        </p:txBody>
      </p:sp>
      <p:sp>
        <p:nvSpPr>
          <p:cNvPr id="4" name="Content Placeholder 3"/>
          <p:cNvSpPr>
            <a:spLocks noGrp="1"/>
          </p:cNvSpPr>
          <p:nvPr>
            <p:ph sz="half" idx="2"/>
          </p:nvPr>
        </p:nvSpPr>
        <p:spPr>
          <a:xfrm>
            <a:off x="4419600" y="1752600"/>
            <a:ext cx="3657600" cy="4940808"/>
          </a:xfrm>
        </p:spPr>
        <p:txBody>
          <a:bodyPr>
            <a:normAutofit fontScale="92500" lnSpcReduction="20000"/>
          </a:bodyPr>
          <a:lstStyle/>
          <a:p>
            <a:r>
              <a:rPr lang="en-US" dirty="0"/>
              <a:t>Seniors:  </a:t>
            </a:r>
          </a:p>
          <a:p>
            <a:pPr lvl="1"/>
            <a:r>
              <a:rPr lang="en-US" dirty="0"/>
              <a:t>Rank in upper ½ of class, or</a:t>
            </a:r>
          </a:p>
          <a:p>
            <a:pPr lvl="1"/>
            <a:r>
              <a:rPr lang="en-US" dirty="0"/>
              <a:t>Obtain an ACT score of 21, or</a:t>
            </a:r>
          </a:p>
          <a:p>
            <a:pPr lvl="1"/>
            <a:r>
              <a:rPr lang="en-US" dirty="0"/>
              <a:t>Earn a cumulative GPA of 3.25 or higher</a:t>
            </a:r>
          </a:p>
          <a:p>
            <a:pPr lvl="1"/>
            <a:endParaRPr lang="en-US" dirty="0"/>
          </a:p>
          <a:p>
            <a:r>
              <a:rPr lang="en-US" dirty="0"/>
              <a:t>Juniors</a:t>
            </a:r>
          </a:p>
          <a:p>
            <a:pPr lvl="1"/>
            <a:r>
              <a:rPr lang="en-US" dirty="0"/>
              <a:t>Rank in upper 1/3 of class, or</a:t>
            </a:r>
          </a:p>
          <a:p>
            <a:pPr lvl="1"/>
            <a:r>
              <a:rPr lang="en-US" dirty="0"/>
              <a:t>Obtain an ACT score of 24, or</a:t>
            </a:r>
          </a:p>
          <a:p>
            <a:pPr lvl="1"/>
            <a:r>
              <a:rPr lang="en-US" dirty="0"/>
              <a:t>Earn a cumulative GPA of 3.5 or higher</a:t>
            </a:r>
          </a:p>
        </p:txBody>
      </p:sp>
      <p:pic>
        <p:nvPicPr>
          <p:cNvPr id="4098" name="Picture 2" descr="http://static1.squarespace.com/static/55932a81e4b0a456270ffbf7/t/55f0988ce4b0f3eb7034be3a/1441831052981/requirement.gif?format=15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53" y="1752600"/>
            <a:ext cx="3811905"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9100" y="5257800"/>
            <a:ext cx="3509680" cy="120032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Students can take a </a:t>
            </a:r>
          </a:p>
          <a:p>
            <a:pPr algn="ctr"/>
            <a:r>
              <a:rPr lang="en-U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maximum of</a:t>
            </a:r>
          </a:p>
          <a:p>
            <a:pPr algn="ctr"/>
            <a:r>
              <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9 credits per semester.</a:t>
            </a:r>
            <a:endParaRPr lang="en-U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60907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20000" cy="1143000"/>
          </a:xfrm>
        </p:spPr>
        <p:txBody>
          <a:bodyPr/>
          <a:lstStyle/>
          <a:p>
            <a:pPr algn="ctr"/>
            <a:r>
              <a:rPr lang="en-US" b="1" u="sng" dirty="0"/>
              <a:t>Cost of Dual Credit Courses</a:t>
            </a:r>
          </a:p>
        </p:txBody>
      </p:sp>
      <p:sp>
        <p:nvSpPr>
          <p:cNvPr id="3" name="Content Placeholder 2"/>
          <p:cNvSpPr>
            <a:spLocks noGrp="1"/>
          </p:cNvSpPr>
          <p:nvPr>
            <p:ph sz="half" idx="1"/>
          </p:nvPr>
        </p:nvSpPr>
        <p:spPr>
          <a:xfrm>
            <a:off x="155575" y="1211692"/>
            <a:ext cx="3657600" cy="5493908"/>
          </a:xfrm>
        </p:spPr>
        <p:txBody>
          <a:bodyPr>
            <a:noAutofit/>
          </a:bodyPr>
          <a:lstStyle/>
          <a:p>
            <a:r>
              <a:rPr lang="en-US" sz="1800" b="1" i="1" dirty="0">
                <a:solidFill>
                  <a:srgbClr val="FF0000"/>
                </a:solidFill>
              </a:rPr>
              <a:t>$48.33 per credit (subject to change)</a:t>
            </a:r>
          </a:p>
          <a:p>
            <a:pPr marL="114300" indent="0">
              <a:buNone/>
            </a:pPr>
            <a:endParaRPr lang="en-US" sz="500" i="1" dirty="0"/>
          </a:p>
          <a:p>
            <a:r>
              <a:rPr lang="en-US" sz="1800" dirty="0"/>
              <a:t>Students are responsible for the $48.33 per credit cost and any required textbooks or related course material(s).</a:t>
            </a:r>
          </a:p>
          <a:p>
            <a:pPr marL="114300" indent="0">
              <a:buNone/>
            </a:pPr>
            <a:endParaRPr lang="en-US" sz="500" dirty="0"/>
          </a:p>
          <a:p>
            <a:r>
              <a:rPr lang="en-US" sz="1800" dirty="0"/>
              <a:t>In comparison, students attending a post-secondary institution are paying $200 per credit at tech. schools and $300 per credit at the state’s public universities.</a:t>
            </a:r>
          </a:p>
          <a:p>
            <a:endParaRPr lang="en-US" sz="500" dirty="0"/>
          </a:p>
          <a:p>
            <a:r>
              <a:rPr lang="en-US" sz="1800" dirty="0"/>
              <a:t>Students are billed directly from the college/technical institute from which credit was registered.  Depending on the institution, some bills may be issued electronically or by mail. </a:t>
            </a:r>
          </a:p>
        </p:txBody>
      </p:sp>
      <p:sp>
        <p:nvSpPr>
          <p:cNvPr id="5" name="AutoShape 2" descr="data:image/jpeg;base64,/9j/4AAQSkZJRgABAQAAAQABAAD/2wCEAAkGBxQSEBAQEhISFBUQDxQQFBUVFBUPDxAPFBUWFhQUFBQYHCggGBolHhQUITEhJSkrLi4uFx8zODMsNygtLisBCgoKDg0OGxAQGywlICQsLjAsLCwsLCwsLCwsLCwsLCwsLCwsLCwsLCwsLCwsLCwsLCwsLCwsLCwsLCwsLCwsLP/AABEIAKABGwMBEQACEQEDEQH/xAAbAAEAAQUBAAAAAAAAAAAAAAAABgEDBAUHAv/EAEEQAAIBAgIHAwcKBAcBAAAAAAABAgMRBAUGEhMhMVFxQWGRIlKBkqHB0RYjMkJicnOxsuEVJDRjFDNDgqLw8cL/xAAbAQEAAgMBAQAAAAAAAAAAAAAABQYBAwQCB//EADURAAIBAwEFBgMIAwEBAAAAAAABAgMEETEFEiFBURMVYXGRsTOBoRQiIzJScsHRNELw8eH/2gAMAwEAAhEDEQA/AO4gAAo2AavOswdKClHzrPt3Wb9xyXtd0YKS6nVZ0I1puL6GVga+tThJ8ZQTfVo30pOVOMnzRoqxUZuK5GUmbDwVAAAAAAAAAAPOsANdADXQA1wBrAFUwCoAAAAAABS4BRzAPDrrmvE87y6md19CsayfBp9N5lNPQNNHpTRkwVuAVAAAAAAAAAYBh4/HRpxvJ8eC7W+41Vq0aUd6Rto0pVZYiR7F5/Lp3Le/EiKu0pcuBK0tnx5msr5k5c31d/YcNS7lPX3O2FpGP/hcoZtKKS8pW3bpXXgz1C9nFY4+p4nZxl09Da4LP3u1vKXb2SXxJCjtL9XH3OKts9cuBIcPXUoqUXdPfclozUlvLQiZRlF4kuJePRgAAAAAAw8wxqpxcn0S7W+RqrVo0o70jZSpOrLdiRWrnc7ttve+Cdku4gZbQnnX0JyNjDGh5/jcucvWPPeE+r9T19gh4ehT+Ny5y9Yd4T6v1H2CHh6D+Ny5y9Yd4T6v1M/YIeHoUnnU7bpST6mJX9Rrg2FYwT4pE1oSukWZFdZdBgAAAo2AYWMzGMOL38lxNFW4hS/Nr0N1KhOppp1NJi8/fZaPTypeJGVdpPlwJKls9c+Jq62ayfN9Xu8DgneSl/6d0LSKRY/x0uUTV9okbewiFj5co+AVxLoYdvEy6GcyXa16dZeDOiF9OPNmipZRlyRtsHn17ayT71ua9BJUdo5/MiPq7Px+U3eGxUZq8Xf3dSRhUjNZiyPnTlB4ki+mezwVAAAAAB4qMAgea451Ks3fcnqx7orcVe8uHUqt8lwRZrS3VOml82a/3/mcaWWdb4IysTgJ04qUrb3a17s669lUow354OWjd06s3CJ5rYOcYqbXktJ3W+1+Z4q2lSnBTej5nundU6k3BarkWFK28508M3tZWCRaK4x606d91tZdz4P3eBNbLrPMqfzIfadFYU/kStE0QxUAAAAx8ViFCLlJ2SPM5qCcpaHqEHOW7HUhWa5i6krvd2RXmr4lbu7mVWWX8kWK1tlSjj1ZrbnAdwuALgC4AuZQOj4Xguhc1oU56mQZMAA8yYBoM3zm14wfDc5cbdy7yNur7cbjD5skrWy3/vT+SIxWxTlfjv8AF9SCqVXIm4UVEsXNJtFwBcAXAFwApGU8GGsmbg8wlF3vZ8+fXmdVG5lCWUzmrW0Zxw0S3K80VRWdlJLhz70T9tdRqrHMgbm1lR48jaJnWcpUAAAAs1wDmsk02nxTafVFMcWuD5Fyi8pNHqjLenw3pp8mjMODyeZptYNxmOJVWmluTvfjue5krc3Kr0lF6kXbWzoVXJaGyw+pUoxpyla8FF9jvZcLnfTlSqUVTk+STOGpGrTrOpFc2y18nafOfivgau6qPV+v/wANvetbov8AvmZuWZJGlPXi5Xs1vatv9BuoWNOjLejk0176pWhuySN3FHacRUAAFurUsm27JK/cYbS4sJZeEQzO802j3fRT8lec+bIC9u+0eFoiwWdp2ay9TSuRGPiSWBcxgyLjAFxgC4wBcA6TheC6FzWhTXqZBkwUbAI/pFmmrelF72ryfmx+LI2/utxdnHV6+BI2Frvvflpy8SJVal+hX5SyWCMcHi55PWBcYAuMAXGALjAFxgC4wBcAv4XEOLTTs07p8mbqdRxeUzTUpKSwycZPmCqwvwkt0l38+hZbW4VaGea1K3dW7ozxyehskdJzAAAHiotwBD8/yaWs6lNXT3yiuKfNcyFvrCTk6lPnqibsb6KiqdT1I/chsccEyuKCYBehi5Ltv3M2KrJGuVGLM/B5xKPbb2xfoOujeyho/wCjkrWUZ6//AElGVZpGrdcJJXt2Nc0yatrqNZY5kJc2sqLzyNqjqOUqAeJyAInpBm2teEX5K4vznyXcQt9d733I6c/Em7Gz3fvy15eBHZzu7kO22yYSSR5uYM4FwMC4GBcDAuBgXAOl4Tguhc0Ux6mQDBh5li1Spym+EVw5vsRqrVVTg5vkbaNJ1ZqC5nPsRXcm3Le5PWfUqtSo5PL1Za6dNRWFoizc1mwXAwLgYPdGnKbUYptvsX/dx7hTlOW7FZZ4qThTjvSeEbSlo9Vau3GPpbZIQ2VVerSI6e1aK0TZbxGRVYq6tLo9/tPNTZlaKysM909pUZvDyjWsjmsEisMpcDAuBgXAwbDJ8fsqkZdjajL7r7fRxOyzuHSqJ8uZx3dv2tNrnqvMn9KV0Wcq5cAABbq1VFXk0lze5GHJRWWZjFyeEjEniqb+vHxR47WHVHvsan6X6GBisNRq/S1G33pS9hqqQoVeEsM3U6lxR4xykaDO8ojRipxct8rWe/s5+gir6xp0Y78GyXsL2daThJLQwa2AnGCm1eLSd1vsnzOSpZ1YQU8cDrp3lKc3DPHOOJi3OU6jLyzEuFak+U0v9smk17TptqrhVi11Oa5pKdKSfT2Oj0nuLUVIrJgEb0iza16UH9+Xmrku8jL673U6cfmSlhabzVSXyIlUqXIGTyWCMcHm55PQW/8ALvuZSb0MNpaiSs2nxTs+pmUXF4Yi00mhc8mRcAXAF+HUygzpuE4LoXFaFKepfZkwRHTDGb4Ul9+X5L3kPtWr+Wn8ya2TRzvVH5L+SMtkITmBcAXAKwV2kuLaSXNs9KLbSWpiTSWWTnJsrVKCX1nvk+1stFtbRoQwteZVLq5lXnl6LRG2VJHScpSdEAjOk2V+S6sVvivKt9aPP0EXtK1Uo9rHVa+KJXZl04S7KWj08GRW5AFhK3AFwCqZlGGuBOdF8ZtKEb8YPUfo4exosthV7Sis6rgVfaFLs67xo+JuztOIAGtzui50akFxcXbqt6/I03EN+lKPgb7aoqdWMn1IBHHTtx9hWFWmWvsIMu4fGy14SvvhJSXZe3Ye6daW8n0PFShHca6rBu8+xKrUYqPHXTs+K3MlL6rGtSW7rkibCjKhWe9pguVMZFYdRW+WyUbcna282u4hGhuri8afI1K2nK4cuWc/UirK+WNF/L6bnVpxXbOPgndm23hv1YpdTTczUKUm+h0uk7IthTjT5/m2zWpH6cl6i5s4ry67JbsdfY77K07Z70vy+5CK1W7/AO73zK7OWSywhgt3PBsFwCS5DlDS2s1ve+K81c+pO7Ps9xdpPXkV/aN7vfhQfDm+vgR/F/5lT8Sf6mQ9b4kvN+5N0PhR8l7Fq5rNouALgBMGGdQwnBdEXBaFJepdqPcZMHOs8xGviKr5S1V0RWb2pv1penoWuxp7lCK+fqa+5xnaLmQLgG20Yoa9dPsgtb08Ed+zae/Wz0I3alTcoY6sn1KO4sRWS4AADGxVO6ae+6t6DDWVgynh5RzXFUtSpOHmya9C4FTrQ3Kjj4lyoz34KXVFq5rNouALmASPQ7E2qVIeclL0r/0l9lVMSlHqQu16f3Iz6cCaRJsgSoBbqwugCD6Q5LKEpVKavF72lvcX227iDvbFxfaQ05+BYdn38ZR7Oo8NaPqaFMiiYwXP8RK1tZ+J635dTx2cc5wJV5Pc5N+kOcnqwqcVxSPEU20km2+CW9swk3wR6bSWWS7RnJ3T+dqfSasl5q7+8nrGzdL789fYrm0b1VfuQ/KufU2ub5kqMOcpbor39EdVzcKjHPPkclrbSrzxy5kDxeJcpNt3bd2+bK5VqObeS00aSgkkY9zSbsC4BING8n12qs/op+SvOfN9xLWFnn8WenL+yF2lfbv4UNefh4EwdOyJsgDmuNfztX8Wf6mVKt8SXm/dl0ofCj5L2LNzWbcC4GBcDAuBg6lheC6IuJR3qVxMrJvkmw3wCWWctnU1m5ec231e8p7lvNy6l3jDdSXQpcwZwLgYFwMEo0Jh/my74x9jb9xM7JjwlLyILbMuMI+ZMUTBBlQAAeKi3AHPNJYauJn9pRl4reVzaMcV2+patmPeto+GV9TV3OE78C4GBcDBs9G6uriaXfePsb9yO3Z8sXEfHK+hw7Shm2l4Yf1OiU3uLIVQ9gAAtVKVwDVYzIqU23KCu+1bn4o56lrSqcZROqle16X5ZfyRvSDJ4UaalG6bnbe78U/gRl7aU6NPeh16kvs++q16jjPGnTBnZdo7SnCE5JvWipPymldruOmjs+g4Rk1qupyV9p14zlGOODN5g8qp0/owS70t/idtOjTp/ljgj6txUq/nlk95hi40YOT6JLc5S5IVqsaUd6QoUZVp7kf/AAgOZY6VSbk3vfHlFckVyvWlUll6lqtreNOCUdPfxMG5znXgXAwbjR/KHWlrS+hF+u+XQkLK07V70vyr6kZtC97BbkPzP6E+oUbIsBV28nqtwAOXY5/O1fxZ/qZU63xJeb92Xah8KPkvYsXNZtwLgYFwMC4MNHVcJ9FdC4LQoz1LGbztRqvlTm/CL+BrrPFOT8H7Gygt6rFeK9zmKKmXbAuBgXAwLgYJhoOvm6j/ALtv+MfiTmyl+HLz/hFc2z8WPl/LJYiUIcqAADzPgAQDTBWxK76UX7ZfAgNpr8b5L+SzbH427837I0dyOJXAuBgXAwZeUztiKH40F4yS95vtnitB+K+rwc13HNCf7X9Fk6dR4FpKaXAAAAClgDAzLLYV4qFRNpO+5uO/qjVWoxqx3Z6G+hcVKEt6GpkYbDqEYxXCKUV27luPcYqKSRqnNzbk+YxmIjThKcnaMVdsTmoR3mZpwlUkoxXFnPc5zV1paz3dkY+bH4leubl1ZZ9C1WdoqMd1fNmpucZ34FwZNhk2WuvO3CKa1n7l3s67W1lXl4LU4b68jbwz/s9EdEweHjCKjFWSVklwLFGKiko6FSnNzk5S1Zlo9HktV3uAOWY9/O1fxZ/qZU6vxJeb92Xeh8KPkvYsXPBuwLgYFwMFUwYZ1fCPyV0LctCiPUxc7fzFb8Gf6Wa6/wAKXk/Y3Wvx4fuXucxuVUuwuBgXAwLgYJpoM/man4z/AEQJzZXwpef8IrW2vjR/b/LJYSZDgAAHmfAAgGmj/mI/gx/VMgdp/GXkvdlm2KvwH+5+yNBcjiXwLgYFwMGTlj+fofj0v1xNlD4sP3R90c90vwKn7ZezOp0OBaylFwAAAAAAAAGj0sf8rV6L80ct78CXkd2zf8mBzi5Wy4YK3GBgJjAZv8BnSpQjCLSS+zxfaySpXipxUY+xD19ndtNzln1MtaVPzl6ps7wf/I1d0R6P1K/Kt+cvVHeD/wCQ7oj0fqeZaUt/WXqjvF/8h3RHp9SN4qopTlJfWk5Pq3dkZNqUm+pM0oOMVF8i1c8YNmBcYGBcYGD1Taur8DMcZ4mJJ44Emp6UNK2svVJXvF/8iDeyYvl9TxidJNeEotq0ouL8nsaszzK/ck118D1DZUYyUktPEjcmr7uBGE0k8cSlzGDOBcYGBcYGCZaCS+bqr+4n4xXwJrZfw5Lx/hFb22vxIvw/lkwRKEKAAAeZgHO9MpfzPSlFe1v3kBtL43yX8lp2MsW/m3/Bo7nBglcC4wMC4wMGbkkb4mgv7sX4O/uOi0jmvBeK+nE5b54t5vwf14HUaPAsxSy4AAAAAAAADRaW/wBLW6L80ct78CXkd2zf8qBze5XC5YFzAFwBcyMC5gYFwMC4GBcDAuALgC4AuBgXAwLmRgXMDAuALgC4BK9A63l1oc1GXhde8l9ly4yiQG24fdhLzROYkuV4qAADxUe4A5jpNW1sVVfJqPgrFdvpZrsuOzIbttFGrucZ3i4AuAbnRKlrYqD8yMpey3vO7Z8c10+mSN2tPdtn4tf2dJplgKiewAAAAAAAAaHS7+lrdF+aOa8+BLyO7Zv+VA5q2VwuYuYAuALgC4AuALgC4AuALgC4AuALgC4Bcq03FRfnxUl04e42Sg4pPqjXCak2lyeC3c1mwXAFwDa6NYzZYinJ/Rk9nL/dwb9Njrs6nZ1U+T4EftKh2tCSWq4r5HUKbLEU49gAAw8xxKp05zlwhFyfoPM5qEXJ8jZSpupNQjzZyevVcpOT4zbm+rfAq0m5PL5l6pxUYqK0XD0LdzyexcAXMgl2gWGvtaveqa62u/zXiS2zKfCUvl/JXtuVeMKa8/4JzFEsV8qAAAAAAAADQ6X/ANLW+6vzRy3vwJeR3bM/yoHM7ldLoLgC4AuALgC4AuAUuALgC4AuALgFbgFLgG+xuD1sDQqrjTTv92T+NiSq0t61jPp7MhaFxuX1Sm/9seqRorkaTRS4AuAe6c7PfwMo8yjk6Fo3ninFU6j8tWSfZNc+vcT1rc78d2WpU7+xdObnBcPYkamjtIs81KySbbslvv2GG8amUm3hEH0rzlVFs4/QTu358lwS7iJvbne+5HQsWzLJ03vy15eBEpSIsnkuBS5gyLgBGUDqWjmB2VCEHxtrS+9LeyyW1LsqSiUe9r9tWlPly8kbk3nKAAAAAAAAAYWZ4JVqcqcr2ludtzPFSCnFxfM20K0qM1OOqI69DaP9z1v2OTu6j4+pJd9XPh6D5G0ft+t+xju6j4+o76uPD0HyNo/b9b9h3dR8fUd9XHh6D5G0ft+t+w7uo+PqO+rjw9B8jaP2/W/Yd3UfH1HfVx4eg+RtH7frfsO7qPj6jvq48PQ8z0Oo/b9b9jPd1Hx9R31ceHoQfFQUalSC4RqSiukZNIhJpRk0uTf0ZZ6MnKnGT5pP1RbueTYLgC4AuEGTqlohRa+v637E53fR8fUqj2zceHoXFoZR+3637Du6j4+o76uPD0NxRymMKOxSbjquNnvbTOuFKMYbnIj6lxOdXtXrr6HNM1wDoVZUpdm+L86D4Mr1ei6U3FlztLiNxSU18/MxLmk6BcAXAL1DFSjw3rkz1GTia501M2tDSOcVa813KV17TqjdyS1Zwz2bTk84XoWcXns58bv70nJeHA8zuZSNlKxhT0+iNZVquTuzmbydkYqKwjzcwehcAXAN/ofle2rKo15FJp9zqcUvRx8DvsaG/Pfei9yJ2td9lS7Nay9v+4HSqUbInCplwAAAAAAAAAAWAKaoA1QBqgDVAGqANUAt1ogHGcyqfP1vx6n62Vmqvvy837l7tn+DD9q9jH2h4wbxtBgDaDACqDBhnasIty6ItJ8/epkaoMFHEAj+k+SLEU91lOF3B/8Ay+5nNdW6rRxz5HfYXrtqmf8AV6/2cxxEZQlKE04yi7NPimQEoOLw1xLhCcZxUovKZ42hjB7G0GANoYwBtDOANoMAbQYA2gwBtBgGblOAniKipwXfKXZCPNm2jQlVluxOa6uoW8N+XyXU6plOXRo0404rdFelvtb7yw06cacVGJS69aVabnLVmyR7NQAAAAAAAAAAAAAKXAKawB5dQAOqgDzt0AWa+JVgDiuZ1fn6/wCPU/XIrlRfiS837svFu/wYftXsY21PGDbvDajA3htRgbwVUYG8dpweYx1Vv7EWZFCeplxxi5gHr/FIA8zroAjmkmSU8Qr31aiVozXsUl2o5q9tGqvHqd1lfztn1jzX9eJznMcFUoS1akbcpLfGXRkNVoTpvEi0W93SrrMH8uZibU14N+RtRgZG1GBvDajA3htBgZDqDAybfJMkqYhp/Qh2za4r7K7fyOqhaTq8dF1/o4braNO34ay6f2dNybL6dCmoU1ZcW+MpS4Xk+0mKVKNOO7Eq9xcVK8t6bNrGojYaC5rgFUwCoAAAAAAAADAPLALNSQBjTqMAx6lVgGNUryAMeeIl3gGNiMRIAgeNyOq6k5Xh5U5S+tfe2+XeRsrGTk3lE/T2vTjBR3XwSXLkvMxJZRUXbH/l8Dz9gl1R675p/pf0/stvLanOPt+A+wS6od80/wBL+n9lP4dU5x9o+wS6od80/wBL+n9nqOV1H2x9vwH2CXVDvmn+l/T+yW4XFTViUK+9TZUcXIGDMhimAXFiWAeJ4hgGFivKTUkmn2NXT9BhpNYZ6jKUXmL4kax+Qxd3C8O76UfA46ljCXGPAlKO16sFiaz9GaWvldWPBRl0dvzOZ2M1pxO6G16MtcoxXhqy/wBOXs+J4dpV6G7vKh+oRw1V/wCm/S18QrOo+Qe0qC/29zKo5ZUfGy9rNsbCT1eDnntiC/Km/obfA5VGLTcdZ/a3+w6qdpThxxlkbX2lXqLCeF4EmwbkdRHm3oVZAGTTqyAMyjNgGdTYBdAKgAAAAAAAApYA8ygAW5UQC1LDAFqWCALUsvQBZllqAMeplCYBYlka5AFp5AgDz/AFyACyHuALkcmt2AF6GWWALqwAB6WBADwAB4llwB4llVwCzLJE+wAt/wAAXIAqtH1yALsMhQBkU8lSAMqnlaQBkwwVgC7HCgF2NGwBcUQD0AAAAAAAAAAAAAAClgBYApqgDUAKagBR0gCmyAGxAKbEArsQBsQCmxAKqkAV2QA2YA2QA2QA2QA2YBXZgFdUAqkAVAAAAAAAP//Z"/>
          <p:cNvSpPr>
            <a:spLocks noChangeAspect="1" noChangeArrowheads="1"/>
          </p:cNvSpPr>
          <p:nvPr/>
        </p:nvSpPr>
        <p:spPr bwMode="auto">
          <a:xfrm>
            <a:off x="155575" y="-914400"/>
            <a:ext cx="33718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images.dailytech.com/nimage/40_Dollars_Wid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770" y="1433945"/>
            <a:ext cx="3876097" cy="18149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radiantpropertygroup.com/wp-content/uploads/2012/01/200-C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267" y="3429000"/>
            <a:ext cx="2209800" cy="17995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18067" y="3560617"/>
            <a:ext cx="2209800" cy="584775"/>
          </a:xfrm>
          <a:prstGeom prst="rect">
            <a:avLst/>
          </a:prstGeom>
          <a:noFill/>
        </p:spPr>
        <p:txBody>
          <a:bodyPr wrap="square" rtlCol="0">
            <a:spAutoFit/>
          </a:bodyPr>
          <a:lstStyle/>
          <a:p>
            <a:pPr algn="ctr"/>
            <a:r>
              <a:rPr lang="en-US" sz="3200" b="1" dirty="0"/>
              <a:t>VS.</a:t>
            </a:r>
          </a:p>
        </p:txBody>
      </p:sp>
      <p:pic>
        <p:nvPicPr>
          <p:cNvPr id="2058" name="Picture 10" descr="http://www.michaelwongacademy.org/images/300ca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254" y="4953000"/>
            <a:ext cx="310461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85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b="1" u="sng" dirty="0"/>
              <a:t>High School Credit vs. Post-Secondary Institution Credit</a:t>
            </a:r>
          </a:p>
        </p:txBody>
      </p:sp>
      <p:sp>
        <p:nvSpPr>
          <p:cNvPr id="3" name="Content Placeholder 2"/>
          <p:cNvSpPr>
            <a:spLocks noGrp="1"/>
          </p:cNvSpPr>
          <p:nvPr>
            <p:ph sz="half" idx="1"/>
          </p:nvPr>
        </p:nvSpPr>
        <p:spPr>
          <a:xfrm>
            <a:off x="4267200" y="1676400"/>
            <a:ext cx="3657600" cy="4590288"/>
          </a:xfrm>
        </p:spPr>
        <p:txBody>
          <a:bodyPr>
            <a:normAutofit fontScale="92500" lnSpcReduction="20000"/>
          </a:bodyPr>
          <a:lstStyle/>
          <a:p>
            <a:r>
              <a:rPr lang="en-US" dirty="0"/>
              <a:t>Courses taken that are worth 3 college credits will be granted 1/2 high school credit.  </a:t>
            </a:r>
          </a:p>
          <a:p>
            <a:pPr marL="114300" indent="0">
              <a:buNone/>
            </a:pPr>
            <a:endParaRPr lang="en-US" dirty="0"/>
          </a:p>
          <a:p>
            <a:r>
              <a:rPr lang="en-US" dirty="0"/>
              <a:t>Post-Secondary courses that hold any other credit value will be brought to administration for them to decide how much high school credit will be granted. </a:t>
            </a:r>
          </a:p>
        </p:txBody>
      </p:sp>
    </p:spTree>
    <p:extLst>
      <p:ext uri="{BB962C8B-B14F-4D97-AF65-F5344CB8AC3E}">
        <p14:creationId xmlns:p14="http://schemas.microsoft.com/office/powerpoint/2010/main" val="232351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Replacement Courses</a:t>
            </a:r>
          </a:p>
        </p:txBody>
      </p:sp>
      <p:sp>
        <p:nvSpPr>
          <p:cNvPr id="3" name="Content Placeholder 2"/>
          <p:cNvSpPr>
            <a:spLocks noGrp="1"/>
          </p:cNvSpPr>
          <p:nvPr>
            <p:ph sz="half" idx="1"/>
          </p:nvPr>
        </p:nvSpPr>
        <p:spPr>
          <a:xfrm>
            <a:off x="381000" y="1600200"/>
            <a:ext cx="7620000" cy="4590288"/>
          </a:xfrm>
        </p:spPr>
        <p:txBody>
          <a:bodyPr>
            <a:normAutofit lnSpcReduction="10000"/>
          </a:bodyPr>
          <a:lstStyle/>
          <a:p>
            <a:pPr algn="ctr"/>
            <a:r>
              <a:rPr lang="en-US" dirty="0"/>
              <a:t>Post-secondary courses that have the ability to replace one of our high school courses offered will be </a:t>
            </a:r>
            <a:r>
              <a:rPr lang="en-US" i="1" dirty="0">
                <a:solidFill>
                  <a:srgbClr val="FF0000"/>
                </a:solidFill>
              </a:rPr>
              <a:t>considered by the administration</a:t>
            </a:r>
            <a:r>
              <a:rPr lang="en-US" dirty="0"/>
              <a:t>; however, most of the post-secondary courses offered will be considered elective courses.  </a:t>
            </a:r>
          </a:p>
          <a:p>
            <a:pPr marL="114300" indent="0">
              <a:buNone/>
            </a:pPr>
            <a:endParaRPr lang="en-US" dirty="0"/>
          </a:p>
          <a:p>
            <a:pPr algn="ctr"/>
            <a:r>
              <a:rPr lang="en-US" dirty="0"/>
              <a:t>Possible examples may include the following:  </a:t>
            </a:r>
          </a:p>
          <a:p>
            <a:pPr lvl="1" algn="ctr"/>
            <a:r>
              <a:rPr lang="en-US" dirty="0"/>
              <a:t>Composition 1</a:t>
            </a:r>
          </a:p>
          <a:p>
            <a:pPr lvl="1" algn="ctr"/>
            <a:r>
              <a:rPr lang="en-US" dirty="0"/>
              <a:t>College Algebra</a:t>
            </a:r>
          </a:p>
          <a:p>
            <a:pPr lvl="1" algn="ctr"/>
            <a:r>
              <a:rPr lang="en-US" dirty="0"/>
              <a:t>History</a:t>
            </a:r>
          </a:p>
          <a:p>
            <a:pPr lvl="1" algn="ctr"/>
            <a:r>
              <a:rPr lang="en-US" dirty="0"/>
              <a:t>America Government</a:t>
            </a:r>
          </a:p>
        </p:txBody>
      </p:sp>
    </p:spTree>
    <p:extLst>
      <p:ext uri="{BB962C8B-B14F-4D97-AF65-F5344CB8AC3E}">
        <p14:creationId xmlns:p14="http://schemas.microsoft.com/office/powerpoint/2010/main" val="321445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Transferability of Credit(s)</a:t>
            </a:r>
          </a:p>
        </p:txBody>
      </p:sp>
      <p:sp>
        <p:nvSpPr>
          <p:cNvPr id="4" name="Content Placeholder 3"/>
          <p:cNvSpPr>
            <a:spLocks noGrp="1"/>
          </p:cNvSpPr>
          <p:nvPr>
            <p:ph sz="half" idx="2"/>
          </p:nvPr>
        </p:nvSpPr>
        <p:spPr>
          <a:xfrm>
            <a:off x="4419600" y="1676400"/>
            <a:ext cx="3657600" cy="4590288"/>
          </a:xfrm>
        </p:spPr>
        <p:txBody>
          <a:bodyPr>
            <a:normAutofit fontScale="77500" lnSpcReduction="20000"/>
          </a:bodyPr>
          <a:lstStyle/>
          <a:p>
            <a:r>
              <a:rPr lang="en-US" dirty="0"/>
              <a:t>Students MUST understand that there is a possibility that their future university or technical institute may not accept their dual credit course credits. It is the student’s responsibility to check with any postsecondary institution they are considering attending to inquire about transfer of credit.</a:t>
            </a:r>
          </a:p>
          <a:p>
            <a:pPr marL="114300" indent="0">
              <a:buNone/>
            </a:pPr>
            <a:endParaRPr lang="en-US" dirty="0"/>
          </a:p>
          <a:p>
            <a:r>
              <a:rPr lang="en-US" dirty="0"/>
              <a:t>Mr. Schmidt could help with this.</a:t>
            </a:r>
          </a:p>
          <a:p>
            <a:endParaRPr lang="en-US" dirty="0"/>
          </a:p>
        </p:txBody>
      </p:sp>
      <p:pic>
        <p:nvPicPr>
          <p:cNvPr id="5122" name="Picture 2" descr="http://www.foregolfproperties.com/wp-content/uploads/Confused-Figure-with-Question-Mar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361950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23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NCAA Eligibility</a:t>
            </a:r>
          </a:p>
        </p:txBody>
      </p:sp>
      <p:sp>
        <p:nvSpPr>
          <p:cNvPr id="3" name="Content Placeholder 2"/>
          <p:cNvSpPr>
            <a:spLocks noGrp="1"/>
          </p:cNvSpPr>
          <p:nvPr>
            <p:ph sz="half" idx="1"/>
          </p:nvPr>
        </p:nvSpPr>
        <p:spPr>
          <a:xfrm>
            <a:off x="457200" y="1536192"/>
            <a:ext cx="3657600" cy="4940808"/>
          </a:xfrm>
        </p:spPr>
        <p:txBody>
          <a:bodyPr>
            <a:normAutofit fontScale="70000" lnSpcReduction="20000"/>
          </a:bodyPr>
          <a:lstStyle/>
          <a:p>
            <a:r>
              <a:rPr lang="en-US" dirty="0"/>
              <a:t>Students understand that if they intend to become certified by the NCAA Clearinghouse, dual credit coursework could have an impact on scholarship eligibility. Students are highly encouraged to cover this in detail with their school counselor to ensure eligibility is not compromised.</a:t>
            </a:r>
          </a:p>
          <a:p>
            <a:endParaRPr lang="en-US" dirty="0"/>
          </a:p>
          <a:p>
            <a:r>
              <a:rPr lang="en-US" dirty="0"/>
              <a:t>There has been conflict between accepting dual credit courses as required coursework toward graduation under NCAA rules and regulations.</a:t>
            </a:r>
          </a:p>
          <a:p>
            <a:endParaRPr lang="en-US" dirty="0"/>
          </a:p>
        </p:txBody>
      </p:sp>
      <p:sp>
        <p:nvSpPr>
          <p:cNvPr id="5" name="AutoShape 2" descr="data:image/jpeg;base64,/9j/4AAQSkZJRgABAQAAAQABAAD/2wCEAAkGBxAPDxQPDxIQDw8PEA8PDQ8PDw8PDw8PFBQWFhQRFBQYHCggGBolHBQUIjEiJSkrLi4wFx8zPDMsNygtLisBCgoKDg0OGhAQGywkHyQsLCwsLCwsLCwsLCwsLCwsLCwsLCwsLCwsLCwsLCwsLCwsLCwsLCwsLCwsLCwsLCwsLP/AABEIAOEA4AMBIgACEQEDEQH/xAAcAAABBAMBAAAAAAAAAAAAAAAAAQQFBwIDBgj/xABGEAACAgEBBAcDBgoKAgMAAAABAgADBBEFEiExBgcTQVFhgSJxkRRSVJKh0SMyQmJygpOiscEVJDNDRFNzssLhNKMWF2P/xAAaAQACAwEBAAAAAAAAAAAAAAAAAwIEBQEG/8QAKBEAAgICAgEDBAIDAAAAAAAAAAECAwQREjEhE0FRFCIyYULwBTOx/9oADAMBAAIRAxEAPwC8YQhAAhCEACEIQAIQhAAhDWM9obUoxl38i2ulfGx1XX3a84dhvQ8iTgNqdbOBUSKFuyT4qvZ1/WfQ/ZOYzut/Lb+wx6Kh3GxntP2bojo49kvYRLJrj7lzQ1lAZHWTtZ+V61+VdNQ+1gTGh6cbVP8AjLfRah/xjVhz/Qp51f7PRUWedF6c7VH+Mt9VqP8Axj7G6y9rJztrt8rKK/8AjpB4c/0Czq/2X5CU7g9cGQugvxqrB3mp3qPwO8J1OyutPZ12gtNuKx4fhU1TX9NNdB5nSKlj2R9hscmuXTO5hNGHm1XoHpsS1Dyat1dfiJviR4sIkWABCEIAEIQgAQhCABCEIAEIQgARIswdwoLMQFAJYk6AAcyT3QAykN0i6UYmz13sm0KxGqVL7Vz/AKKDjp5nhOC6a9aehOPswhjxD5ZGqj/RB5/pHh4A85Vl1j2ubLWayxzq7uxZmPmTLdWK5eZeCndlxh4j5Z3XSHrVzMjVMRRiVct/2bL2HvPBfQa+c4bIssuc2Wu9rnm9jM7H1MySubkqmhXTGPSMq3JlPtjdapsFUeV4xjhMSO0hG5MjRVMuyksuH5TL5HDwHGRD9lENUmDiTW2LO6RxqSIg1TBqpKPjkTQ1UOJz1GuxrhZd2O/aUWWUv86tihPv05jyM7/o71s5FWiZ6DITgO2qCpcPMr+K3ppOEeuaXribKIy7RaqyZQ6Z6V2Ht3Fzq+0xbVtX8oDg6HwdDxU++SM8t4OZdjWC7Hsem1eTodDp4HuI8jwlu9COs6vJK4+fuUXnRUuHs02nuB+Y32Hy5TNuxZQ8ryjVpy4z8PwyyIRBCVS2LCEIAEIQgAQhCABEizXfaqKXchUQFnZjoqqOJJPhADXmZddFbW2stddalndjoqqO8yiennT23aTGijeqwgdAvJ8jT8qzwHgvx8tXWF01fadvZVFkwqm/BrxBuYf3rj+A7vfy5atJo4+Pr7pdmZlZW/tj0Fdcc11zKmqSWNiy+loy23J+BvTjEx/TieUfY+JJCjEnHIdCkjqsSOUxJK1Yk3jGkHMeqiIGLA40lmqmixYKR1wIxqJoemSNkbWGMQmSI96o0upkm8b2LGIrTSIl0mh65I3JGzrJ8SspaYweuN7K5IukbukVKJZhM7bq96xGxSuJnMXxjotVx4vj+Abvav7R7uV1V2BgGUhlYAqwOoIPIg94nlaxJ3nVl06OGy4WWxOI7aU2Mf8AxmPcf/zJ+Humbk438omti5X8ZF3xYgMWZ5pBCEIAESLEgASmut7pgbXOzcdvwdZHyx1/LsHEUg+A7/Ph3Gd51i9J/wCjcJnQj5RdrVijno5HGzTwUcffoO+eeE1J1JJJJJJOpJPEknvMt4tXJ8mUsu7iuKM6kjymua6kkrhY81UtGNJuT0bMPGk1i4sMPGk3iYshKZaqqNWNiSRpxY5ox9I43dJXlMtxhoairSYWDSbrX0jC+6EVsJNIwueMbrIt90ZWWSxGJWnMWyyN2aIzTAmOSKspATNbCZxDJIWxrasbMsfOI0sHGMiVbFp7GzrNDrHbCaXWcaCMhjYkbWpJCxY2sWJlEtVzLW6oumJuUbOyW1trXXFdjxsqHOsn5yjl4j3Szp5WoyHpsS6pillTK9bD8lgdRPSXRLbqbRw68ldAzDduQH+zuXg6/HiPIiY+VVxfJdM3cS7nHT7RMCLCEqlsTWEWc31hbb+Q7OuuU6WsvY0ePa2eyD6DVv1Z2K29I43pbKY6ytvnP2i5U60Y+uPR4HdPtv6tr6ATn6ljelY+pSbVUFFJIwb7HJtsdYlWpnQ4OPI/Z9E6TBok5y0cph7jvCxpNY9Gk1YdMfgaSrORoQjoNNI3ut0i326SMycicjHZ2UtBk5Ejb75jfdGdjy1CBTssFssmlmiEzGOSKrlsUmJCE6REgYsQwOGtxGtwjt41uk4iLehuZgwmwzAxglGh1jexY7YTRYIuSHwYwtWdt1PbfONmnEc/gczguvJchR7J/WGq+/dnHWrGwsat1sQ7r1sro3gynUH4gSndXyi0aGPZxkmeroCR3R3ai5mJTlLyurVyPmvpoy+hBHpJCYjWjeT2ZSnevbaetuPhg8EV8iwfnN7CfYH+MuGecesvO7fa+SddRW60L5CtQCPrb0sY0dzK2VLVZAUiSOImpjGkSX2ek149GHLzLRN7PqnSYNUiNn1zosJImbL9UR9Sugi2vpFJ0jLJtiEtssN6Q3yr5FX3Tbk2yOteW4RKVszGx5qJgTMY5Iqt7CEITpEIQhAAmJikzEmdRFswcxtcZvYxs54ycUV7WazMTMjMTJikYETS4m8zU8ixkRpaIztEfWCM7hK80XK2W/1G7T38W7FJ449osQeFdo1/3K3xlmSh+pjN7Pahq19nIosTTxZNHX7A3xl8GYuRHVjN/GlyrQEzyptK/tcm63n2l91mv6Tsf5z1NlNu1u3gjn4AzydQeEdhryxGa/CH1EndmrykHRJ/ZfdNL2MqP5nS7PWT+KJCYAkzTao7x8RK0zRr6N9r8JFZdsdX3jxHxEi8p52tEbJaGd7xoxmy1o3LjxHxltIoTexTCY748R8ZlJCwhCYlx4j4wAyiGY9oPEfGIbB4j4wRx7FJmDGDNNL2DxEkhUpCWNNMC48RMS48R8YxaK0ttgZiZkTMZ06jEzW0zLCa2YeInGTRosjO6O7GHiI0tMrzLVZJ9BMjstrYj8v6wqH3WAof909LGeWdhPpm4x8MvGP/ALVnqaZGX+SNzDf2M0Zo1qceNbj90zyhRyHpPWrLqNPEETyffV2dr1/5djp9ViP5SWG/LI5q8Ic0ye2SeU5+kyc2U00vYyV+ZYPQ3GFuSoYBkRGscEag9wBHvYfCd5/RWMf7ij9lX90rPYm3bcNgKaVufIeqrVnK7vtaAcAe9vslrTIyW+Zu46XAYZGxcZ1ZewpG8Cuq1IGGo5ggcDKgreym63EuOr0uVBP5S/kt6jQy7jKu61dm9jkVZ6D2bPwN+nzhxRj6aj0E5j2OMwyIcoGzoXgrfme2oeuqtnZWAZSx9lQQfeT6TvjsbF+j4/7Cr7pWPR/pFdi2LXj0pc2XZTXvOzDdGugHDu9omW5GZcpOwXiRj6ZynTajFxMC65cfHVwm7WRTWDvtwGnCV90M2Rk549gaIp0e59dxfL85vIfZO66cYD7Qvx9nIStZJyMxxzShOGg/OJIA+PdOrwMKvHqWmlRXVWN1EXkB/M+cXXdKtbXZOyiNj0+iC2d0KxKh+EByH7zadE9EHD46yWXYuKBoMfHA/wBGv7pt2ln1Y1TXXuK60GrMf4Dzlc53W4A5GPitYg5NY5Rm9ygHT1kHKyflvZNRrrWkkiwTsfF+j4/7Cr7ox23h4mPjW3HHxx2dbt/YVcwOHdJfFdmrRnXddkVnUHUKxAJXXv0M4nrf2j2WB2QPtZDhP1RxP8JFbb0SlpLZxnVrScvNQWAMiCy+xSAV0HALpy03mXh5S3jsbE+jY/7Cr7pUfVxn3494pxqUttytxGaxmUVVKSXbh3cdfQCXUY6+UtpMRjxjxbS9xh/QuJ9Gxv2FX3RDsXE+jY37Cr7o8F6b/Z7w393f3e/d101+MzMRyZY4r4KF6VqKtqX1KAqBgVVQFUAqOAAibNxDffVSOdtiJ7gT7R9BqfSbusRd3bNn5y1n7P8AqYbH2m+JkJfVUL7RqlVZJGruN0aad/Ej1m1jzl6Da7PPZNcfqUn02XG2xcT6Nj+tFR/lNTbFxPo2N+wq+6PcY2GtTaFW0qptVCSivpxCk8wD3zXkZCIVDMFNjblYPNm010HwMxuT+T0HGPwRtuxsT6NjfsKvulW9OcdKNqIK6qwrUby1BFCM4OmpUDQ8CTp36S3rTKf64QVysdxwO42hHAggjvk6299kLYx49GeStVl1LoFO7mYi12hVXV/lW6aeHE6IN7jw4AjQGX/PM3ReyzJ2nhrY72aZVBG+7PoFYMdNfJZ6Zk8haaRDHlyTYTzL04w+w2pl18h8oexf0bfwg/3z00ZRvXhs7s8+rIA9nJpCn/UqOh/dZfhO4stT0GVHcNnC0mSmBboZD1GPqXmtExJ+HssnoPV22XX3ioNcf1eC/vMPhLSEr3qnxz2V2Qfy3WlP0UGraerD6s7u+4IjOeSKWPoJkZL3Yzcxf9SfybzIjpTskZuHbjnm6k1n5tg4qfiBI3oB0k/pDGdmI7Wm6xG86yS1TfVOnvUzptYjpj/DRUPVdQ12YBYNDiK7uDzWwewoPqT9WXBIbY2wK8XIyr055llbkafi7q8R6sWPrH208sUUWXNyrrZz6CTsm5shXBQQuPiBLLLTxe0qNfCtR7K/EsfWOtYy2LYz4tLOdWempmJ7yygn+MNtXGvGudea1WMPeAYsmU51h9IHz8w49ZPyehioA5M44Mx93L4yMoxxWBu8xoQe/Ud8ZbGXXVzxJ5nzPOSRmpRWlEyr7W5Gd23dp66rmX6fpD7pH7QyMrJKnLve4V6ld8g7vjHLGdR1f9H/AJVf29o1ox2BAPK27mF8wOBPpOzrrguTIRtsslwTOs6vejvyTH7axdMi9QSCONVXNU8j3n08J0W086vGpe+0hUrUsxPl3R1Kp61M3LybBh49GS1FZBtdKLmWx+4AgaECZ3myW2aelVDSN3VttyzO2rl32a6Pjjs17kRbF0H2yzpVfVVs66jMbtKbq1OM43rKrEUnfQ6akc+ctNjO2rUtIKJNw2yk+tNd3a4Pzqaz9pnRdWuwt9vl1g9lCUxgeRfk1vpxA89fCNunWwXzttY9CagPRvXWD+7qVvab38QB5kSycbHSmtaqwFrrUJWo7lA0AjvXcaeC9yt9MpX+o/b/AKZWMACSdABqSe4So7uk5ztvYyof6vRcyVgcmbcYF50/WZn5Yo+TYdN9jXA9rZVU7hK+8agczK+6I7Cyqc3HsfGyEC3oWZqbAqryJJ04CLrgtNsbdY1JRSLmuaVR1yrxx283X+B/lLSuaVl1xjWilvC4j4qYuH5IdZ+LGHVDidttelu6iu64+i7g+1xPQ0p/qA2fqMnLI/y8ZD7hvv8AxSXBpJ3y3Mhjx4wFnCdcWxjk7Ma1RrZhuMgeJr/FsH1Tr+rO7mu6tXVkYbyupVgeRUjQiLjLi0xso8k0eTqmjyt9Jt6S7HbAzbsVtdK3PZE/lUtxrbz4EeoMz6PYXynKpx+YttRW/Q11f90NNeM1x5GJZW+XEvfoZg/J9n0VkaN2Qscfn2e2f932Rl1kbS+T7NtIOjWAVJ72Ok6NT/1Ks66to6tj4oPja4+wfxPwmUvuns2JfZDSI7qs2h8ly0DHSrLHYP4B9daj8eH60uyee6BogAOhABUjmGHEEesvDo1tT5ZiVX/lMulo8LV9lx8QfjH5VPDT+SviXqe4/BK6zi+tjaHY7OasHRshhUP0ebfYDOzlQdbud2ubVjA8Kk3mH5zf9A/GV4LcizZLUWWT0Qyhds7FsHfj1A+TKu6w9CpkrbWGUqw1VgVYeIPOVV0J6TjZ39XydfkljbyWAE/J7Dz1A/IPfpyPHvMtPHvSxQ9bLYjDVXRgykeRE7ZBwlphVZGcdopzanQvLwbWWqt8jGZiabKlLsq9yOo4gjx5GNDsrK+jZP7C37peUI2GVKK1oRPEjJ72UfibAy7rVqFFyF2C79lViog72YkaaAamXLsrZ9eLSlFQ0Ssaa97HmzHzJ1Md6xttDNTHqe60hUrUsxPgJG2+Vnhk6ceNW2hzE1lJZHWXtKy1zQa0qLHs1aoMQvdqfGY//YO2Pn1fsV++Cx5vpHHlVxemy7iZgZV/QbphtDKz0oymQ1Olp0WsKd5ULDj6SzyYucHB6Y2uyNi3E19ku8X3RvlQpbT2ioOoXXw1JgxiXWBVLMdFUEsT3ASmtt9Zea2S4wygoVt2verDlgPytfOEIOT8BZZGC2y4XaNbWlNN1g7W+dV+xWZYHT7aTZFSWtV2b3VJZpUAdxnAbQ93Axjomu0LWTW+mWre8rvrc/8ABDfNuQ/HhO8yHkeNhjaF1VTjWqu6vIu8CtbbwX1YAe7WKT0x7Wzo+rfYZwNl49DDS1k7a/x7W32mHpqF/VnTxBCRfk6LEiwgBWnXR0Y+UY4z6hrbiKRcAOL42upP6p1PuLSmcHNtpYWUO1Vi67rrpvDUaHT0M9XugIIIBBBBB4gg8wZ5y6xOijbLyyEB+SXkvjN3L3tST4r3eI08DLmNYmuDKWTW/wA4kenSra3dmX/WX7ppsuvyLRdlWNdYABvOQToO6Mqnjut5chTBPZn232a1skq3jyjaeZSpXFyLKFLF2RCN0sQATxHkJFI8cI8tThGxaZRhZOqW4kiNubW+mXfWX7o2Si2y435Dm2w82bmdIJbNy2xccSEXtD5Z05LTHL6MNCNRGlNV1BLYt9tGvEiuxkBPmBwM29qJi1sbOmM+0Jhkyr6Zm23NrD/G3fWX7prO39rfTbvrL901s0x1i/oqyb/yNv8Adm3/AOQbW+m3fFfujXP2jtDJTssjJttrJBKMRodPcJs1iazv0VZx59zNWNQEGgm0mJrE1lmMVFaRUk3J7Zkl9lbCyl2qtXXcdTow1BB4+4mI23tq/TL/AK4mJMwZom2iE3uQ+nIsrWosxytr7StQ12ZVzIwIZS/Ag90Z4uOKx4mOWeaHeQjTCD2hsrrLPEmJY8a2P3g6EEEEcwRyMWx42seRnIbXDRvyeke0eJ+VWn1X7pf/AFY7HyMbAV8x3sysjS60ORrUpHsVeg4nzJlZdUnRA52SMy9f6pjOCuo4X5A4hfNV4E+eg8ZfcyL+Keom3RycdyCLEixA8IQhAAkV0l2FTtDGfGvHsuNUcab1Vg/FsXzH/UlYk6nryca2eWekGxb9nZLY2QPaXijjXctr7rF8j9nKNa7J6R6ZdFaNqY/ZW+zYupx7gNXqf+anvHfPO+3tiZGz7zj5KbrDUow1NdqfPQ94+0d80aL+Xh9mZkY/HyugrsjlLJFpZHCWS7GRnTrJJXm1Xkels2rZGqRXlWPd+Zb8aCyZB4xSFuA53om9NG/DfneRzgbt6G9NO/MS8OR3ibi0xLTUbJgbJxyJKBtZ5qZ5rayaXsi3MZGs2O8b2WTB7JoeyJlMswrFsskv0O6L3bVyRTXqlSaNk36aipPAeLnjoPXuidEui2RtW/sqBu1qR297A9nUv828F/gOM9FdHNg0bPx1x8dd1F4sx/Hsc83c95MpX38fC7NHHx9+X0Odl7OqxaUx6FCVVKFRR4eJPeTzJjuEWZxoiaRYQgAQhCABE0iwgAkiuknR7G2jQaMlN5edbjhZU/zkbuP2HvktEnU9dHGtnm7pn0HytlsWIN2IT7GSg4DwW0fkHz5Hx7pzSWT1pZWrAqwDKw0ZWAKkHmCDzlZdLuqOm4m3ZzDGtPE0Nr8nY/m99fpqPIS5Vk+0ilbi78xKeWyblthtrYuXgP2eXS9J10ViNa3/AEHHst6GMlsl2Nm+ihOprskBbMxZGAsmYtjFMS6h8LIvaRiLYvayXMj6Q87SIbI07WIbYcw9IdGyYNZGxtmtrJFzJqocNZNTWTQ1klej/RnN2i2mLSzrro1zexQvvsPA+4anyipWa7Hwqb6Ip7J2nQbq5yNolbrw2Nh898jS24eFSnkPzjw8NZYXQ/qqxcMrdlkZmQNCAy6Y9Z8VQ/jHzb4CWGBKVuTvxEv1YqXmQx2PsmjDpXHxq1qqTkq8ye9mPNmPeTH0ISmXAiwhAAhCEACEIQAIQhAAiaRYQASGsWEANOTjJahS1VsRuDI6hlI8wZwe3uqTZ+Rq2OXwrD/le3Tr51ty/VIlgmElGUo9MjKKl2UFtXqj2lTqaTTlKOW4/ZWH9V+H705XO6O5+P8A22JkppzPYuy/WUEfbPU8I+OTJdiZYsGeQzcAdDwI5g8CIvbec9a34ldn9pXW/wCmit/ERm/R7CPPFxT78er7pNZf6F/SL5PKvbDxipZvHRfaJ5BeJPoJ6pTYGEv4uLjD3UVfdH1GMifiIiD8xVX+EPq/0CxF8nmDA6LbRyP7HDyWB72qatfrPoJ1myup7Pt0ORZTir3gE32fVXQfvS+ImkXLJm+hkcaCOG2B1V7NxdGsRsywcd7IIKA+VY9n46zt661UBVAVQNFVQAAPAATKLEyk5dj1FLoSLCEidCEIQAIQhAAhCEACEIQAIQhAAhCEACEIQASEIQAIQhABYQhABIohCABCEIAEIQgAQhCABCEIAEIQgAQhCAH/2Q=="/>
          <p:cNvSpPr>
            <a:spLocks noChangeAspect="1" noChangeArrowheads="1"/>
          </p:cNvSpPr>
          <p:nvPr/>
        </p:nvSpPr>
        <p:spPr bwMode="auto">
          <a:xfrm>
            <a:off x="155575" y="-1881188"/>
            <a:ext cx="3895725"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NCAA eligibil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Image result for NC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664" y="1905000"/>
            <a:ext cx="4372874"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33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b="1" u="sng" dirty="0"/>
              <a:t>Impact on Future </a:t>
            </a:r>
            <a:br>
              <a:rPr lang="en-US" b="1" u="sng" dirty="0"/>
            </a:br>
            <a:r>
              <a:rPr lang="en-US" b="1" u="sng" dirty="0"/>
              <a:t>Financial Aid</a:t>
            </a:r>
          </a:p>
        </p:txBody>
      </p:sp>
      <p:sp>
        <p:nvSpPr>
          <p:cNvPr id="4" name="Content Placeholder 3"/>
          <p:cNvSpPr>
            <a:spLocks noGrp="1"/>
          </p:cNvSpPr>
          <p:nvPr>
            <p:ph sz="half" idx="2"/>
          </p:nvPr>
        </p:nvSpPr>
        <p:spPr>
          <a:xfrm>
            <a:off x="4343400" y="1905000"/>
            <a:ext cx="3657600" cy="4590288"/>
          </a:xfrm>
        </p:spPr>
        <p:txBody>
          <a:bodyPr>
            <a:normAutofit fontScale="92500" lnSpcReduction="10000"/>
          </a:bodyPr>
          <a:lstStyle/>
          <a:p>
            <a:r>
              <a:rPr lang="en-US" dirty="0"/>
              <a:t>Students understand that there is a possibility that their eligibility to obtain Student Federal Financial Aid in the future may be impacted by their participation in dual credit coursework.</a:t>
            </a:r>
          </a:p>
          <a:p>
            <a:endParaRPr lang="en-US" dirty="0"/>
          </a:p>
          <a:p>
            <a:r>
              <a:rPr lang="en-US" dirty="0"/>
              <a:t>Grades are key here.</a:t>
            </a:r>
          </a:p>
          <a:p>
            <a:endParaRPr lang="en-US" dirty="0"/>
          </a:p>
          <a:p>
            <a:endParaRPr lang="en-US" dirty="0"/>
          </a:p>
        </p:txBody>
      </p:sp>
      <p:pic>
        <p:nvPicPr>
          <p:cNvPr id="7170" name="Picture 2" descr="http://acc.blogs.starnewsonline.com/files/2011/10/report-car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3200400" cy="468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6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838</TotalTime>
  <Words>1153</Words>
  <Application>Microsoft Office PowerPoint</Application>
  <PresentationFormat>On-screen Show (4:3)</PresentationFormat>
  <Paragraphs>110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vt:lpstr>
      <vt:lpstr>Cooper Black</vt:lpstr>
      <vt:lpstr>Adjacency</vt:lpstr>
      <vt:lpstr>Dual Credit </vt:lpstr>
      <vt:lpstr>What is Dual Credit?</vt:lpstr>
      <vt:lpstr>Student Requirements to take Dual Credit Courses</vt:lpstr>
      <vt:lpstr>Cost of Dual Credit Courses</vt:lpstr>
      <vt:lpstr>High School Credit vs. Post-Secondary Institution Credit</vt:lpstr>
      <vt:lpstr>Replacement Courses</vt:lpstr>
      <vt:lpstr>Transferability of Credit(s)</vt:lpstr>
      <vt:lpstr>NCAA Eligibility</vt:lpstr>
      <vt:lpstr>Impact on Future  Financial Aid</vt:lpstr>
      <vt:lpstr>Academic Achievement</vt:lpstr>
      <vt:lpstr>Transcription of Credit at Summit High School</vt:lpstr>
      <vt:lpstr>Grade Point Average Implications at Post-Secondary Institute of Choice</vt:lpstr>
      <vt:lpstr>Grade Implications for  SDHSAA Eligibility </vt:lpstr>
      <vt:lpstr>Responsibility for Completion of Course Requirements</vt:lpstr>
      <vt:lpstr>What does Dual Credit look like at Summit High School?</vt:lpstr>
      <vt:lpstr>Available Courses</vt:lpstr>
      <vt:lpstr>Dropping a Dual Credit Course</vt:lpstr>
      <vt:lpstr>Withdrawal from a Dual Credit Course</vt:lpstr>
      <vt:lpstr>Things for HS Students to Consider…</vt:lpstr>
      <vt:lpstr>How do students register?</vt:lpstr>
      <vt:lpstr>PowerPoint Presentation</vt:lpstr>
    </vt:vector>
  </TitlesOfParts>
  <Company>Lyman County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Credit</dc:title>
  <dc:creator>Administrator</dc:creator>
  <cp:lastModifiedBy>Mike Schmidt</cp:lastModifiedBy>
  <cp:revision>30</cp:revision>
  <cp:lastPrinted>2017-03-14T19:44:10Z</cp:lastPrinted>
  <dcterms:created xsi:type="dcterms:W3CDTF">2015-09-21T15:12:29Z</dcterms:created>
  <dcterms:modified xsi:type="dcterms:W3CDTF">2019-01-15T20:48:23Z</dcterms:modified>
</cp:coreProperties>
</file>